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6.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26.xml" ContentType="application/vnd.openxmlformats-officedocument.presentationml.tags+xml"/>
  <Override PartName="/ppt/notesSlides/notesSlide11.xml" ContentType="application/vnd.openxmlformats-officedocument.presentationml.notesSlide+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48" r:id="rId2"/>
    <p:sldMasterId id="2147483665" r:id="rId3"/>
    <p:sldMasterId id="2147483671" r:id="rId4"/>
    <p:sldMasterId id="2147483677" r:id="rId5"/>
  </p:sldMasterIdLst>
  <p:notesMasterIdLst>
    <p:notesMasterId r:id="rId28"/>
  </p:notesMasterIdLst>
  <p:sldIdLst>
    <p:sldId id="256" r:id="rId6"/>
    <p:sldId id="428" r:id="rId7"/>
    <p:sldId id="431" r:id="rId8"/>
    <p:sldId id="303" r:id="rId9"/>
    <p:sldId id="440" r:id="rId10"/>
    <p:sldId id="312" r:id="rId11"/>
    <p:sldId id="439" r:id="rId12"/>
    <p:sldId id="311" r:id="rId13"/>
    <p:sldId id="307" r:id="rId14"/>
    <p:sldId id="308" r:id="rId15"/>
    <p:sldId id="437" r:id="rId16"/>
    <p:sldId id="447" r:id="rId17"/>
    <p:sldId id="444" r:id="rId18"/>
    <p:sldId id="425" r:id="rId19"/>
    <p:sldId id="309" r:id="rId20"/>
    <p:sldId id="310" r:id="rId21"/>
    <p:sldId id="438" r:id="rId22"/>
    <p:sldId id="446" r:id="rId23"/>
    <p:sldId id="445" r:id="rId24"/>
    <p:sldId id="441" r:id="rId25"/>
    <p:sldId id="442" r:id="rId26"/>
    <p:sldId id="448" r:id="rId27"/>
  </p:sldIdLst>
  <p:sldSz cx="12192000" cy="6858000"/>
  <p:notesSz cx="7315200" cy="9601200"/>
  <p:custDataLst>
    <p:tags r:id="rId29"/>
  </p:custDataLst>
  <p:defaultTex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3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94404" autoAdjust="0"/>
  </p:normalViewPr>
  <p:slideViewPr>
    <p:cSldViewPr snapToGrid="0">
      <p:cViewPr varScale="1">
        <p:scale>
          <a:sx n="101" d="100"/>
          <a:sy n="101" d="100"/>
        </p:scale>
        <p:origin x="852" y="102"/>
      </p:cViewPr>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DB11741-DC02-4D76-9C25-C5B02EA82221}" type="datetimeFigureOut">
              <a:rPr lang="en-GB" smtClean="0"/>
              <a:t>11/02/2025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2C7867E-CD51-4B29-B26F-6C74D2FA2A05}" type="slidenum">
              <a:rPr lang="en-GB" smtClean="0"/>
              <a:t>‹#›</a:t>
            </a:fld>
            <a:endParaRPr lang="en-GB"/>
          </a:p>
        </p:txBody>
      </p:sp>
    </p:spTree>
    <p:extLst>
      <p:ext uri="{BB962C8B-B14F-4D97-AF65-F5344CB8AC3E}">
        <p14:creationId xmlns:p14="http://schemas.microsoft.com/office/powerpoint/2010/main" val="82894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C7867E-CD51-4B29-B26F-6C74D2FA2A05}" type="slidenum">
              <a:rPr lang="en-GB" smtClean="0"/>
              <a:t>1</a:t>
            </a:fld>
            <a:endParaRPr lang="en-GB"/>
          </a:p>
        </p:txBody>
      </p:sp>
    </p:spTree>
    <p:extLst>
      <p:ext uri="{BB962C8B-B14F-4D97-AF65-F5344CB8AC3E}">
        <p14:creationId xmlns:p14="http://schemas.microsoft.com/office/powerpoint/2010/main" val="86094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note that we can use the rm from the </a:t>
            </a:r>
            <a:r>
              <a:rPr lang="en-US" dirty="0" err="1"/>
              <a:t>apr</a:t>
            </a:r>
            <a:r>
              <a:rPr lang="en-US" dirty="0"/>
              <a:t> in the EAR calculation</a:t>
            </a:r>
          </a:p>
          <a:p>
            <a:r>
              <a:rPr lang="en-US" dirty="0"/>
              <a:t>Also note the concept of equivalent rate. For example rm can be the equivalent monthly rate to the annual rate. If we were to invest 1 euro at rm for 1 year, that would be the same as investing 1 euro at the EAR for 1 euro.</a:t>
            </a:r>
          </a:p>
          <a:p>
            <a:endParaRPr lang="en-US" dirty="0"/>
          </a:p>
          <a:p>
            <a:r>
              <a:rPr lang="en-US" dirty="0"/>
              <a:t>APR=20%; </a:t>
            </a:r>
            <a:r>
              <a:rPr lang="en-US" dirty="0" err="1"/>
              <a:t>r_S</a:t>
            </a:r>
            <a:r>
              <a:rPr lang="en-US" dirty="0"/>
              <a:t>=20%/2 = 10% So if we invest 1 euro for 6 months we will have 1.1 at the end of the 6 months. How about at the end of 1 year? 1.1*1.1=1.21 = 1+EAR so the EAR is 21%</a:t>
            </a:r>
            <a:endParaRPr lang="en-GB" dirty="0"/>
          </a:p>
        </p:txBody>
      </p:sp>
      <p:sp>
        <p:nvSpPr>
          <p:cNvPr id="4" name="Slide Number Placeholder 3"/>
          <p:cNvSpPr>
            <a:spLocks noGrp="1"/>
          </p:cNvSpPr>
          <p:nvPr>
            <p:ph type="sldNum" sz="quarter" idx="5"/>
          </p:nvPr>
        </p:nvSpPr>
        <p:spPr/>
        <p:txBody>
          <a:bodyPr/>
          <a:lstStyle/>
          <a:p>
            <a:fld id="{82C7867E-CD51-4B29-B26F-6C74D2FA2A05}" type="slidenum">
              <a:rPr lang="en-GB" smtClean="0"/>
              <a:t>14</a:t>
            </a:fld>
            <a:endParaRPr lang="en-GB"/>
          </a:p>
        </p:txBody>
      </p:sp>
    </p:spTree>
    <p:extLst>
      <p:ext uri="{BB962C8B-B14F-4D97-AF65-F5344CB8AC3E}">
        <p14:creationId xmlns:p14="http://schemas.microsoft.com/office/powerpoint/2010/main" val="399527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740B2-E8A0-4654-BA00-664B056866CB}" type="slidenum">
              <a:rPr lang="en-GB" smtClean="0"/>
              <a:t>15</a:t>
            </a:fld>
            <a:endParaRPr lang="en-GB"/>
          </a:p>
        </p:txBody>
      </p:sp>
    </p:spTree>
    <p:extLst>
      <p:ext uri="{BB962C8B-B14F-4D97-AF65-F5344CB8AC3E}">
        <p14:creationId xmlns:p14="http://schemas.microsoft.com/office/powerpoint/2010/main" val="3704338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740B2-E8A0-4654-BA00-664B056866CB}" type="slidenum">
              <a:rPr lang="en-GB" smtClean="0"/>
              <a:t>16</a:t>
            </a:fld>
            <a:endParaRPr lang="en-GB"/>
          </a:p>
        </p:txBody>
      </p:sp>
    </p:spTree>
    <p:extLst>
      <p:ext uri="{BB962C8B-B14F-4D97-AF65-F5344CB8AC3E}">
        <p14:creationId xmlns:p14="http://schemas.microsoft.com/office/powerpoint/2010/main" val="54978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740B2-E8A0-4654-BA00-664B056866CB}" type="slidenum">
              <a:rPr lang="en-GB" smtClean="0"/>
              <a:t>17</a:t>
            </a:fld>
            <a:endParaRPr lang="en-GB"/>
          </a:p>
        </p:txBody>
      </p:sp>
    </p:spTree>
    <p:extLst>
      <p:ext uri="{BB962C8B-B14F-4D97-AF65-F5344CB8AC3E}">
        <p14:creationId xmlns:p14="http://schemas.microsoft.com/office/powerpoint/2010/main" val="12180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key takeaways you should take from this video lecture are: to</a:t>
            </a:r>
          </a:p>
        </p:txBody>
      </p:sp>
      <p:sp>
        <p:nvSpPr>
          <p:cNvPr id="4" name="Slide Number Placeholder 3"/>
          <p:cNvSpPr>
            <a:spLocks noGrp="1"/>
          </p:cNvSpPr>
          <p:nvPr>
            <p:ph type="sldNum" sz="quarter" idx="5"/>
          </p:nvPr>
        </p:nvSpPr>
        <p:spPr/>
        <p:txBody>
          <a:bodyPr/>
          <a:lstStyle/>
          <a:p>
            <a:fld id="{B01740B2-E8A0-4654-BA00-664B056866CB}" type="slidenum">
              <a:rPr lang="en-GB" smtClean="0"/>
              <a:t>2</a:t>
            </a:fld>
            <a:endParaRPr lang="en-GB"/>
          </a:p>
        </p:txBody>
      </p:sp>
    </p:spTree>
    <p:extLst>
      <p:ext uri="{BB962C8B-B14F-4D97-AF65-F5344CB8AC3E}">
        <p14:creationId xmlns:p14="http://schemas.microsoft.com/office/powerpoint/2010/main" val="181382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C7867E-CD51-4B29-B26F-6C74D2FA2A05}" type="slidenum">
              <a:rPr lang="en-GB" smtClean="0"/>
              <a:t>3</a:t>
            </a:fld>
            <a:endParaRPr lang="en-GB"/>
          </a:p>
        </p:txBody>
      </p:sp>
    </p:spTree>
    <p:extLst>
      <p:ext uri="{BB962C8B-B14F-4D97-AF65-F5344CB8AC3E}">
        <p14:creationId xmlns:p14="http://schemas.microsoft.com/office/powerpoint/2010/main" val="829900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to apply the formulas taking this into account</a:t>
            </a:r>
          </a:p>
          <a:p>
            <a:endParaRPr lang="en-GB" dirty="0"/>
          </a:p>
        </p:txBody>
      </p:sp>
      <p:sp>
        <p:nvSpPr>
          <p:cNvPr id="4" name="Slide Number Placeholder 3"/>
          <p:cNvSpPr>
            <a:spLocks noGrp="1"/>
          </p:cNvSpPr>
          <p:nvPr>
            <p:ph type="sldNum" sz="quarter" idx="5"/>
          </p:nvPr>
        </p:nvSpPr>
        <p:spPr/>
        <p:txBody>
          <a:bodyPr/>
          <a:lstStyle/>
          <a:p>
            <a:fld id="{B01740B2-E8A0-4654-BA00-664B056866CB}" type="slidenum">
              <a:rPr lang="en-GB" smtClean="0"/>
              <a:t>4</a:t>
            </a:fld>
            <a:endParaRPr lang="en-GB"/>
          </a:p>
        </p:txBody>
      </p:sp>
    </p:spTree>
    <p:extLst>
      <p:ext uri="{BB962C8B-B14F-4D97-AF65-F5344CB8AC3E}">
        <p14:creationId xmlns:p14="http://schemas.microsoft.com/office/powerpoint/2010/main" val="241660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740B2-E8A0-4654-BA00-664B056866CB}" type="slidenum">
              <a:rPr lang="en-GB" smtClean="0"/>
              <a:t>6</a:t>
            </a:fld>
            <a:endParaRPr lang="en-GB"/>
          </a:p>
        </p:txBody>
      </p:sp>
    </p:spTree>
    <p:extLst>
      <p:ext uri="{BB962C8B-B14F-4D97-AF65-F5344CB8AC3E}">
        <p14:creationId xmlns:p14="http://schemas.microsoft.com/office/powerpoint/2010/main" val="2440490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360-12=348</a:t>
            </a:r>
            <a:endParaRPr lang="en-GB" dirty="0"/>
          </a:p>
        </p:txBody>
      </p:sp>
      <p:sp>
        <p:nvSpPr>
          <p:cNvPr id="4" name="Slide Number Placeholder 3"/>
          <p:cNvSpPr>
            <a:spLocks noGrp="1"/>
          </p:cNvSpPr>
          <p:nvPr>
            <p:ph type="sldNum" sz="quarter" idx="5"/>
          </p:nvPr>
        </p:nvSpPr>
        <p:spPr/>
        <p:txBody>
          <a:bodyPr/>
          <a:lstStyle/>
          <a:p>
            <a:fld id="{82C7867E-CD51-4B29-B26F-6C74D2FA2A05}" type="slidenum">
              <a:rPr lang="en-GB" smtClean="0"/>
              <a:t>7</a:t>
            </a:fld>
            <a:endParaRPr lang="en-GB"/>
          </a:p>
        </p:txBody>
      </p:sp>
    </p:spTree>
    <p:extLst>
      <p:ext uri="{BB962C8B-B14F-4D97-AF65-F5344CB8AC3E}">
        <p14:creationId xmlns:p14="http://schemas.microsoft.com/office/powerpoint/2010/main" val="426820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740B2-E8A0-4654-BA00-664B056866CB}" type="slidenum">
              <a:rPr lang="en-GB" smtClean="0"/>
              <a:t>8</a:t>
            </a:fld>
            <a:endParaRPr lang="en-GB"/>
          </a:p>
        </p:txBody>
      </p:sp>
    </p:spTree>
    <p:extLst>
      <p:ext uri="{BB962C8B-B14F-4D97-AF65-F5344CB8AC3E}">
        <p14:creationId xmlns:p14="http://schemas.microsoft.com/office/powerpoint/2010/main" val="332569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my notes with me and do it on the board</a:t>
            </a:r>
          </a:p>
        </p:txBody>
      </p:sp>
      <p:sp>
        <p:nvSpPr>
          <p:cNvPr id="4" name="Slide Number Placeholder 3"/>
          <p:cNvSpPr>
            <a:spLocks noGrp="1"/>
          </p:cNvSpPr>
          <p:nvPr>
            <p:ph type="sldNum" sz="quarter" idx="5"/>
          </p:nvPr>
        </p:nvSpPr>
        <p:spPr/>
        <p:txBody>
          <a:bodyPr/>
          <a:lstStyle/>
          <a:p>
            <a:fld id="{B01740B2-E8A0-4654-BA00-664B056866CB}" type="slidenum">
              <a:rPr lang="en-GB" smtClean="0"/>
              <a:t>9</a:t>
            </a:fld>
            <a:endParaRPr lang="en-GB"/>
          </a:p>
        </p:txBody>
      </p:sp>
    </p:spTree>
    <p:extLst>
      <p:ext uri="{BB962C8B-B14F-4D97-AF65-F5344CB8AC3E}">
        <p14:creationId xmlns:p14="http://schemas.microsoft.com/office/powerpoint/2010/main" val="1204147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1740B2-E8A0-4654-BA00-664B056866CB}" type="slidenum">
              <a:rPr lang="en-GB" smtClean="0"/>
              <a:t>10</a:t>
            </a:fld>
            <a:endParaRPr lang="en-GB"/>
          </a:p>
        </p:txBody>
      </p:sp>
    </p:spTree>
    <p:extLst>
      <p:ext uri="{BB962C8B-B14F-4D97-AF65-F5344CB8AC3E}">
        <p14:creationId xmlns:p14="http://schemas.microsoft.com/office/powerpoint/2010/main" val="1242133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tags" Target="../tags/tag10.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15.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5.xml"/><Relationship Id="rId1" Type="http://schemas.openxmlformats.org/officeDocument/2006/relationships/tags" Target="../tags/tag16.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016125436"/>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2" name="Object 1"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334963" y="4366329"/>
            <a:ext cx="9000000" cy="934478"/>
          </a:xfrm>
          <a:prstGeom prst="rect">
            <a:avLst/>
          </a:prstGeom>
          <a:ln w="12700">
            <a:miter lim="400000"/>
          </a:ln>
        </p:spPr>
        <p:txBody>
          <a:bodyPr wrap="none" lIns="36000" tIns="36000" rIns="36000" bIns="36000" anchor="ctr">
            <a:noAutofit/>
          </a:bodyPr>
          <a:lstStyle>
            <a:lvl1pPr marL="0" indent="0">
              <a:buNone/>
              <a:defRPr lang="pt-PT" sz="5600" noProof="0" dirty="0" smtClean="0">
                <a:latin typeface="Playfair Display"/>
                <a:ea typeface="Playfair Display"/>
                <a:cs typeface="Playfair Display"/>
              </a:defRPr>
            </a:lvl1pPr>
          </a:lstStyle>
          <a:p>
            <a:pPr lvl="0" defTabSz="457154">
              <a:spcBef>
                <a:spcPct val="0"/>
              </a:spcBef>
            </a:pPr>
            <a:r>
              <a:rPr lang="pt-PT" noProof="0" dirty="0"/>
              <a:t>Título</a:t>
            </a:r>
          </a:p>
        </p:txBody>
      </p:sp>
      <p:sp>
        <p:nvSpPr>
          <p:cNvPr id="31" name="Line">
            <a:extLst>
              <a:ext uri="{FF2B5EF4-FFF2-40B4-BE49-F238E27FC236}">
                <a16:creationId xmlns:a16="http://schemas.microsoft.com/office/drawing/2014/main" id="{1E64D972-03A1-474A-A7B7-B286A11AEF5B}"/>
              </a:ext>
            </a:extLst>
          </p:cNvPr>
          <p:cNvSpPr/>
          <p:nvPr/>
        </p:nvSpPr>
        <p:spPr>
          <a:xfrm>
            <a:off x="334963" y="691600"/>
            <a:ext cx="571696"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 name="Line">
            <a:extLst>
              <a:ext uri="{FF2B5EF4-FFF2-40B4-BE49-F238E27FC236}">
                <a16:creationId xmlns:a16="http://schemas.microsoft.com/office/drawing/2014/main" id="{278A290D-5D0B-45A5-B4AF-E2252598C632}"/>
              </a:ext>
            </a:extLst>
          </p:cNvPr>
          <p:cNvSpPr/>
          <p:nvPr/>
        </p:nvSpPr>
        <p:spPr>
          <a:xfrm>
            <a:off x="11285341" y="691600"/>
            <a:ext cx="571696"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5" name="Text Placeholder 34">
            <a:extLst>
              <a:ext uri="{FF2B5EF4-FFF2-40B4-BE49-F238E27FC236}">
                <a16:creationId xmlns:a16="http://schemas.microsoft.com/office/drawing/2014/main" id="{509B5C12-4FA4-4196-9321-47AEAE3B8821}"/>
              </a:ext>
            </a:extLst>
          </p:cNvPr>
          <p:cNvSpPr>
            <a:spLocks noGrp="1"/>
          </p:cNvSpPr>
          <p:nvPr>
            <p:ph type="body" sz="quarter" idx="11" hasCustomPrompt="1"/>
          </p:nvPr>
        </p:nvSpPr>
        <p:spPr>
          <a:xfrm>
            <a:off x="334963" y="5370115"/>
            <a:ext cx="5400000" cy="328295"/>
          </a:xfrm>
          <a:prstGeom prst="rect">
            <a:avLst/>
          </a:prstGeom>
          <a:ln w="12700">
            <a:miter lim="400000"/>
          </a:ln>
        </p:spPr>
        <p:txBody>
          <a:bodyPr lIns="36000" tIns="36000" rIns="36000" bIns="36000" anchor="ctr">
            <a:noAutofit/>
          </a:bodyPr>
          <a:lstStyle>
            <a:lvl1pPr marL="0" indent="0">
              <a:buNone/>
              <a:defRPr lang="en-US" sz="1800" b="0" cap="all" smtClean="0">
                <a:latin typeface="Open Sans Light"/>
                <a:ea typeface="Open Sans Light"/>
                <a:cs typeface="Open Sans Light"/>
              </a:defRPr>
            </a:lvl1pPr>
            <a:lvl2pPr>
              <a:defRPr lang="en-US" smtClean="0">
                <a:latin typeface="Arial" pitchFamily="34" charset="0"/>
                <a:ea typeface="Geneva" pitchFamily="-112" charset="-128"/>
              </a:defRPr>
            </a:lvl2pPr>
            <a:lvl3pPr>
              <a:defRPr lang="en-US" smtClean="0">
                <a:latin typeface="Arial" pitchFamily="34" charset="0"/>
                <a:ea typeface="Geneva" pitchFamily="-112" charset="-128"/>
              </a:defRPr>
            </a:lvl3pPr>
            <a:lvl4pPr>
              <a:defRPr lang="en-US" smtClean="0">
                <a:latin typeface="Arial" pitchFamily="34" charset="0"/>
                <a:ea typeface="Geneva" pitchFamily="-112" charset="-128"/>
              </a:defRPr>
            </a:lvl4pPr>
            <a:lvl5pPr>
              <a:defRPr lang="pt-PT">
                <a:latin typeface="Arial" pitchFamily="34" charset="0"/>
                <a:ea typeface="Geneva" pitchFamily="-112" charset="-128"/>
              </a:defRPr>
            </a:lvl5pPr>
          </a:lstStyle>
          <a:p>
            <a:pPr lvl="0" defTabSz="457154">
              <a:spcBef>
                <a:spcPct val="0"/>
              </a:spcBef>
            </a:pPr>
            <a:r>
              <a:rPr lang="en-US" dirty="0" err="1"/>
              <a:t>Subtítulo</a:t>
            </a:r>
            <a:endParaRPr lang="en-US" dirty="0"/>
          </a:p>
        </p:txBody>
      </p:sp>
      <p:sp>
        <p:nvSpPr>
          <p:cNvPr id="37" name="Text Placeholder 34">
            <a:extLst>
              <a:ext uri="{FF2B5EF4-FFF2-40B4-BE49-F238E27FC236}">
                <a16:creationId xmlns:a16="http://schemas.microsoft.com/office/drawing/2014/main" id="{C4AF4BDE-D063-45F5-8E92-712C36CB696C}"/>
              </a:ext>
            </a:extLst>
          </p:cNvPr>
          <p:cNvSpPr>
            <a:spLocks noGrp="1"/>
          </p:cNvSpPr>
          <p:nvPr>
            <p:ph type="body" sz="quarter" idx="13" hasCustomPrompt="1"/>
          </p:nvPr>
        </p:nvSpPr>
        <p:spPr>
          <a:xfrm>
            <a:off x="334963" y="262948"/>
            <a:ext cx="5400000" cy="274562"/>
          </a:xfrm>
          <a:prstGeom prst="rect">
            <a:avLst/>
          </a:prstGeom>
          <a:ln w="12700">
            <a:miter lim="400000"/>
          </a:ln>
        </p:spPr>
        <p:txBody>
          <a:bodyPr lIns="36000" tIns="36000" rIns="36000" bIns="36000" anchor="ctr">
            <a:noAutofit/>
          </a:bodyPr>
          <a:lstStyle>
            <a:lvl1pPr marL="0" indent="0">
              <a:buNone/>
              <a:defRPr lang="en-US" sz="1451" b="0" dirty="0" smtClean="0">
                <a:latin typeface="Playfair Display"/>
                <a:ea typeface="Playfair Display"/>
                <a:cs typeface="Playfair Display"/>
              </a:defRPr>
            </a:lvl1pPr>
          </a:lstStyle>
          <a:p>
            <a:pPr lvl="0" defTabSz="457154">
              <a:spcBef>
                <a:spcPct val="0"/>
              </a:spcBef>
            </a:pPr>
            <a:r>
              <a:rPr lang="en-US" dirty="0"/>
              <a:t>Nome</a:t>
            </a:r>
          </a:p>
        </p:txBody>
      </p:sp>
      <p:sp>
        <p:nvSpPr>
          <p:cNvPr id="38" name="Text Placeholder 34">
            <a:extLst>
              <a:ext uri="{FF2B5EF4-FFF2-40B4-BE49-F238E27FC236}">
                <a16:creationId xmlns:a16="http://schemas.microsoft.com/office/drawing/2014/main" id="{A974A6AE-E99E-4260-B472-77FDDA779689}"/>
              </a:ext>
            </a:extLst>
          </p:cNvPr>
          <p:cNvSpPr>
            <a:spLocks noGrp="1"/>
          </p:cNvSpPr>
          <p:nvPr>
            <p:ph type="body" sz="quarter" idx="14" hasCustomPrompt="1"/>
          </p:nvPr>
        </p:nvSpPr>
        <p:spPr>
          <a:xfrm>
            <a:off x="6457037" y="262948"/>
            <a:ext cx="5400000" cy="274562"/>
          </a:xfrm>
          <a:prstGeom prst="rect">
            <a:avLst/>
          </a:prstGeom>
          <a:ln w="12700">
            <a:miter lim="400000"/>
          </a:ln>
        </p:spPr>
        <p:txBody>
          <a:bodyPr lIns="36000" tIns="36000" rIns="36000" bIns="36000" anchor="ctr">
            <a:noAutofit/>
          </a:bodyPr>
          <a:lstStyle>
            <a:lvl1pPr marL="0" indent="0" algn="r">
              <a:buNone/>
              <a:defRPr lang="en-US" sz="1000" b="0" dirty="0" smtClean="0">
                <a:latin typeface="Open Sans Light"/>
                <a:ea typeface="Open Sans Light"/>
                <a:cs typeface="Open Sans Light"/>
              </a:defRPr>
            </a:lvl1pPr>
          </a:lstStyle>
          <a:p>
            <a:pPr lvl="0" defTabSz="457154">
              <a:spcBef>
                <a:spcPct val="0"/>
              </a:spcBef>
            </a:pPr>
            <a:r>
              <a:rPr lang="en-US" dirty="0"/>
              <a:t>DATA | LOCAL</a:t>
            </a:r>
          </a:p>
        </p:txBody>
      </p:sp>
    </p:spTree>
    <p:extLst>
      <p:ext uri="{BB962C8B-B14F-4D97-AF65-F5344CB8AC3E}">
        <p14:creationId xmlns:p14="http://schemas.microsoft.com/office/powerpoint/2010/main" val="334873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673574-F6C1-4E6E-A93D-DCF5BD65BC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42482" y="874979"/>
            <a:ext cx="6914556" cy="5400000"/>
          </a:xfrm>
          <a:prstGeom prst="rect">
            <a:avLst/>
          </a:prstGeom>
        </p:spPr>
      </p:pic>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295798033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4" imgW="443" imgH="444" progId="TCLayout.ActiveDocument.1">
                  <p:embed/>
                </p:oleObj>
              </mc:Choice>
              <mc:Fallback>
                <p:oleObj name="think-cell Slide" r:id="rId4" imgW="443" imgH="444" progId="TCLayout.ActiveDocument.1">
                  <p:embed/>
                  <p:pic>
                    <p:nvPicPr>
                      <p:cNvPr id="2" name="Object 1" hidden="1"/>
                      <p:cNvPicPr/>
                      <p:nvPr/>
                    </p:nvPicPr>
                    <p:blipFill>
                      <a:blip r:embed="rId5"/>
                      <a:stretch>
                        <a:fillRect/>
                      </a:stretch>
                    </p:blipFill>
                    <p:spPr>
                      <a:xfrm>
                        <a:off x="1956" y="1590"/>
                        <a:ext cx="1953" cy="158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334963" y="1280685"/>
            <a:ext cx="8225143" cy="2002337"/>
          </a:xfrm>
          <a:prstGeom prst="rect">
            <a:avLst/>
          </a:prstGeom>
          <a:ln w="12700">
            <a:miter lim="400000"/>
          </a:ln>
        </p:spPr>
        <p:txBody>
          <a:bodyPr wrap="none" lIns="36000" tIns="36000" rIns="36000" bIns="36000" anchor="t">
            <a:noAutofit/>
          </a:bodyPr>
          <a:lstStyle>
            <a:lvl1pPr marL="0" indent="0">
              <a:buNone/>
              <a:defRPr lang="pt-PT" sz="5600" noProof="0" dirty="0" smtClean="0">
                <a:latin typeface="Playfair Display"/>
                <a:ea typeface="Playfair Display"/>
                <a:cs typeface="Playfair Display"/>
              </a:defRPr>
            </a:lvl1pPr>
          </a:lstStyle>
          <a:p>
            <a:pPr lvl="0" defTabSz="457154">
              <a:spcBef>
                <a:spcPct val="0"/>
              </a:spcBef>
            </a:pPr>
            <a:r>
              <a:rPr lang="pt-PT" noProof="0"/>
              <a:t>Título</a:t>
            </a:r>
          </a:p>
        </p:txBody>
      </p:sp>
      <p:sp>
        <p:nvSpPr>
          <p:cNvPr id="37" name="Text Placeholder 34">
            <a:extLst>
              <a:ext uri="{FF2B5EF4-FFF2-40B4-BE49-F238E27FC236}">
                <a16:creationId xmlns:a16="http://schemas.microsoft.com/office/drawing/2014/main" id="{C4AF4BDE-D063-45F5-8E92-712C36CB696C}"/>
              </a:ext>
            </a:extLst>
          </p:cNvPr>
          <p:cNvSpPr>
            <a:spLocks noGrp="1"/>
          </p:cNvSpPr>
          <p:nvPr>
            <p:ph type="body" sz="quarter" idx="13" hasCustomPrompt="1"/>
          </p:nvPr>
        </p:nvSpPr>
        <p:spPr>
          <a:xfrm>
            <a:off x="334963" y="4107835"/>
            <a:ext cx="5400000" cy="274562"/>
          </a:xfrm>
          <a:prstGeom prst="rect">
            <a:avLst/>
          </a:prstGeom>
          <a:ln w="12700">
            <a:miter lim="400000"/>
          </a:ln>
        </p:spPr>
        <p:txBody>
          <a:bodyPr lIns="36000" tIns="36000" rIns="36000" bIns="36000" anchor="ctr">
            <a:noAutofit/>
          </a:bodyPr>
          <a:lstStyle>
            <a:lvl1pPr marL="0" indent="0">
              <a:buNone/>
              <a:defRPr lang="en-US" sz="1600" b="0" dirty="0" smtClean="0">
                <a:latin typeface="Open Sans" panose="020B0606030504020204" pitchFamily="34" charset="0"/>
                <a:ea typeface="Open Sans" panose="020B0606030504020204" pitchFamily="34" charset="0"/>
                <a:cs typeface="Open Sans" panose="020B0606030504020204" pitchFamily="34" charset="0"/>
              </a:defRPr>
            </a:lvl1pPr>
          </a:lstStyle>
          <a:p>
            <a:pPr lvl="0" defTabSz="457154">
              <a:spcBef>
                <a:spcPct val="0"/>
              </a:spcBef>
            </a:pPr>
            <a:r>
              <a:rPr lang="en-US"/>
              <a:t>COURSE</a:t>
            </a:r>
          </a:p>
        </p:txBody>
      </p:sp>
      <p:sp>
        <p:nvSpPr>
          <p:cNvPr id="9" name="Text Placeholder 34">
            <a:extLst>
              <a:ext uri="{FF2B5EF4-FFF2-40B4-BE49-F238E27FC236}">
                <a16:creationId xmlns:a16="http://schemas.microsoft.com/office/drawing/2014/main" id="{36072A28-4101-4549-8D50-581847C1A422}"/>
              </a:ext>
            </a:extLst>
          </p:cNvPr>
          <p:cNvSpPr txBox="1">
            <a:spLocks/>
          </p:cNvSpPr>
          <p:nvPr/>
        </p:nvSpPr>
        <p:spPr>
          <a:xfrm>
            <a:off x="334962" y="4450217"/>
            <a:ext cx="5400000" cy="274562"/>
          </a:xfrm>
          <a:prstGeom prst="rect">
            <a:avLst/>
          </a:prstGeom>
          <a:ln w="12700">
            <a:miter lim="400000"/>
          </a:ln>
        </p:spPr>
        <p:txBody>
          <a:bodyPr lIns="36000" tIns="36000" rIns="36000" bIns="36000" anchor="ctr">
            <a:noAutofit/>
          </a:bodyPr>
          <a:lstStyle>
            <a:defPPr>
              <a:defRPr lang="pt-PT"/>
            </a:defPPr>
            <a:lvl1pPr marL="0" indent="0" algn="r" eaLnBrk="0" hangingPunct="0">
              <a:buFont typeface="Arial" pitchFamily="34" charset="0"/>
              <a:buNone/>
              <a:defRPr sz="1000" b="0">
                <a:solidFill>
                  <a:schemeClr val="tx1">
                    <a:lumMod val="50000"/>
                    <a:lumOff val="50000"/>
                  </a:schemeClr>
                </a:solidFill>
                <a:latin typeface="Open Sans Light"/>
                <a:ea typeface="Open Sans Light"/>
                <a:cs typeface="Open Sans Light"/>
              </a:defRPr>
            </a:lvl1pPr>
            <a:lvl2pPr marL="742874" indent="-285721" algn="just" eaLnBrk="0" hangingPunct="0">
              <a:spcBef>
                <a:spcPct val="20000"/>
              </a:spcBef>
              <a:buFont typeface="Arial" pitchFamily="34" charset="0"/>
              <a:buChar char="–"/>
              <a:defRPr sz="2800">
                <a:latin typeface="+mn-lt"/>
              </a:defRPr>
            </a:lvl2pPr>
            <a:lvl3pPr marL="1142884" indent="-228577" algn="just" eaLnBrk="0" hangingPunct="0">
              <a:spcBef>
                <a:spcPct val="20000"/>
              </a:spcBef>
              <a:buFont typeface="Arial" pitchFamily="34" charset="0"/>
              <a:buChar char="•"/>
              <a:defRPr sz="2400">
                <a:latin typeface="+mn-lt"/>
              </a:defRPr>
            </a:lvl3pPr>
            <a:lvl4pPr marL="1600037" indent="-228577" algn="just" eaLnBrk="0" hangingPunct="0">
              <a:spcBef>
                <a:spcPct val="20000"/>
              </a:spcBef>
              <a:buFont typeface="Arial" pitchFamily="34" charset="0"/>
              <a:buChar char="–"/>
              <a:defRPr sz="2000">
                <a:latin typeface="+mn-lt"/>
              </a:defRPr>
            </a:lvl4pPr>
            <a:lvl5pPr marL="2057191" indent="-228577" algn="just" eaLnBrk="0" hangingPunct="0">
              <a:spcBef>
                <a:spcPct val="20000"/>
              </a:spcBef>
              <a:buFont typeface="Arial" pitchFamily="34" charset="0"/>
              <a:buChar char="»"/>
              <a:defRPr sz="2000">
                <a:latin typeface="+mn-lt"/>
              </a:defRPr>
            </a:lvl5pPr>
            <a:lvl6pPr marL="2514344" indent="-228577" defTabSz="457154">
              <a:spcBef>
                <a:spcPct val="20000"/>
              </a:spcBef>
              <a:buFont typeface="Arial"/>
              <a:buChar char="•"/>
              <a:defRPr sz="2000">
                <a:latin typeface="+mn-lt"/>
                <a:ea typeface="+mn-ea"/>
              </a:defRPr>
            </a:lvl6pPr>
            <a:lvl7pPr marL="2971497" indent="-228577" defTabSz="457154">
              <a:spcBef>
                <a:spcPct val="20000"/>
              </a:spcBef>
              <a:buFont typeface="Arial"/>
              <a:buChar char="•"/>
              <a:defRPr sz="2000">
                <a:latin typeface="+mn-lt"/>
                <a:ea typeface="+mn-ea"/>
              </a:defRPr>
            </a:lvl7pPr>
            <a:lvl8pPr marL="3428650" indent="-228577" defTabSz="457154">
              <a:spcBef>
                <a:spcPct val="20000"/>
              </a:spcBef>
              <a:buFont typeface="Arial"/>
              <a:buChar char="•"/>
              <a:defRPr sz="2000">
                <a:latin typeface="+mn-lt"/>
                <a:ea typeface="+mn-ea"/>
              </a:defRPr>
            </a:lvl8pPr>
            <a:lvl9pPr marL="3885804" indent="-228577" defTabSz="457154">
              <a:spcBef>
                <a:spcPct val="20000"/>
              </a:spcBef>
              <a:buFont typeface="Arial"/>
              <a:buChar char="•"/>
              <a:defRPr sz="2000">
                <a:latin typeface="+mn-lt"/>
                <a:ea typeface="+mn-ea"/>
              </a:defRPr>
            </a:lvl9pPr>
          </a:lstStyle>
          <a:p>
            <a:pPr lvl="0" algn="l"/>
            <a:r>
              <a:rPr lang="pt-PT" sz="1000">
                <a:solidFill>
                  <a:schemeClr val="tx1"/>
                </a:solidFill>
                <a:latin typeface="Open Sans" panose="020B0606030504020204" pitchFamily="34" charset="0"/>
                <a:ea typeface="Open Sans" panose="020B0606030504020204" pitchFamily="34" charset="0"/>
                <a:cs typeface="Open Sans" panose="020B0606030504020204" pitchFamily="34" charset="0"/>
              </a:rPr>
              <a:t>Margarida Soares &amp; Fábio Soares Santos</a:t>
            </a:r>
          </a:p>
        </p:txBody>
      </p:sp>
      <p:grpSp>
        <p:nvGrpSpPr>
          <p:cNvPr id="8" name="Group 7">
            <a:extLst>
              <a:ext uri="{FF2B5EF4-FFF2-40B4-BE49-F238E27FC236}">
                <a16:creationId xmlns:a16="http://schemas.microsoft.com/office/drawing/2014/main" id="{01AD1050-3CD3-4CF2-B8DC-780CDB1F7939}"/>
              </a:ext>
            </a:extLst>
          </p:cNvPr>
          <p:cNvGrpSpPr/>
          <p:nvPr/>
        </p:nvGrpSpPr>
        <p:grpSpPr>
          <a:xfrm>
            <a:off x="10488003" y="285585"/>
            <a:ext cx="1369035" cy="720001"/>
            <a:chOff x="10488003" y="285585"/>
            <a:chExt cx="1369035" cy="720001"/>
          </a:xfrm>
        </p:grpSpPr>
        <p:pic>
          <p:nvPicPr>
            <p:cNvPr id="11" name="Picture 10" descr="A close up of a logo&#10;&#10;Description automatically generated">
              <a:extLst>
                <a:ext uri="{FF2B5EF4-FFF2-40B4-BE49-F238E27FC236}">
                  <a16:creationId xmlns:a16="http://schemas.microsoft.com/office/drawing/2014/main" id="{AFE2A44E-E0E5-4D6E-85DD-A18848997151}"/>
                </a:ext>
              </a:extLst>
            </p:cNvPr>
            <p:cNvPicPr>
              <a:picLocks/>
            </p:cNvPicPr>
            <p:nvPr/>
          </p:nvPicPr>
          <p:blipFill>
            <a:blip r:embed="rId6"/>
            <a:stretch>
              <a:fillRect/>
            </a:stretch>
          </p:blipFill>
          <p:spPr>
            <a:xfrm>
              <a:off x="10488003" y="285586"/>
              <a:ext cx="720000" cy="720000"/>
            </a:xfrm>
            <a:prstGeom prst="rect">
              <a:avLst/>
            </a:prstGeom>
          </p:spPr>
        </p:pic>
        <p:sp>
          <p:nvSpPr>
            <p:cNvPr id="12" name="Rectangle 12">
              <a:extLst>
                <a:ext uri="{FF2B5EF4-FFF2-40B4-BE49-F238E27FC236}">
                  <a16:creationId xmlns:a16="http://schemas.microsoft.com/office/drawing/2014/main" id="{F8896B9C-643B-46E1-9B2D-F74B40981545}"/>
                </a:ext>
              </a:extLst>
            </p:cNvPr>
            <p:cNvSpPr>
              <a:spLocks/>
            </p:cNvSpPr>
            <p:nvPr/>
          </p:nvSpPr>
          <p:spPr bwMode="auto">
            <a:xfrm>
              <a:off x="10489038" y="285585"/>
              <a:ext cx="1368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720000" tIns="72000" rIns="0" bIns="72000" anchor="ctr">
              <a:noAutofit/>
            </a:bodyPr>
            <a:ls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a:lstStyle>
            <a:p>
              <a:pPr>
                <a:lnSpc>
                  <a:spcPct val="80000"/>
                </a:lnSpc>
              </a:pPr>
              <a:r>
                <a:rPr lang="pt-PT" sz="1200" i="1" dirty="0">
                  <a:latin typeface="Open Sans" panose="020B0606030504020204" pitchFamily="34" charset="0"/>
                  <a:ea typeface="Open Sans" panose="020B0606030504020204" pitchFamily="34" charset="0"/>
                  <a:cs typeface="Open Sans" panose="020B0606030504020204" pitchFamily="34" charset="0"/>
                  <a:sym typeface="Helvetica Neue UltraLight"/>
                </a:rPr>
                <a:t>Video Lecture</a:t>
              </a:r>
            </a:p>
          </p:txBody>
        </p:sp>
      </p:grpSp>
    </p:spTree>
    <p:extLst>
      <p:ext uri="{BB962C8B-B14F-4D97-AF65-F5344CB8AC3E}">
        <p14:creationId xmlns:p14="http://schemas.microsoft.com/office/powerpoint/2010/main" val="297950099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ver">
    <p:bg>
      <p:bgPr>
        <a:solidFill>
          <a:srgbClr val="18497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EAC02AB-17C0-44EE-9D22-0D4D19FD4AB4}"/>
              </a:ext>
            </a:extLst>
          </p:cNvPr>
          <p:cNvSpPr/>
          <p:nvPr/>
        </p:nvSpPr>
        <p:spPr>
          <a:xfrm>
            <a:off x="-1" y="5964851"/>
            <a:ext cx="12192001" cy="913816"/>
          </a:xfrm>
          <a:prstGeom prst="rect">
            <a:avLst/>
          </a:prstGeom>
          <a:solidFill>
            <a:srgbClr val="18497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45735979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2" name="Object 1"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334963" y="1280685"/>
            <a:ext cx="8225143" cy="2002337"/>
          </a:xfrm>
          <a:prstGeom prst="rect">
            <a:avLst/>
          </a:prstGeom>
          <a:ln w="12700">
            <a:miter lim="400000"/>
          </a:ln>
        </p:spPr>
        <p:txBody>
          <a:bodyPr wrap="none" lIns="36000" tIns="36000" rIns="36000" bIns="36000" anchor="t">
            <a:noAutofit/>
          </a:bodyPr>
          <a:lstStyle>
            <a:lvl1pPr marL="0" indent="0">
              <a:buNone/>
              <a:defRPr lang="pt-PT" sz="5600" noProof="0" dirty="0" smtClean="0">
                <a:solidFill>
                  <a:schemeClr val="bg1"/>
                </a:solidFill>
                <a:latin typeface="Playfair Display"/>
                <a:ea typeface="Playfair Display"/>
                <a:cs typeface="Playfair Display"/>
              </a:defRPr>
            </a:lvl1pPr>
          </a:lstStyle>
          <a:p>
            <a:pPr lvl="0" defTabSz="457154">
              <a:spcBef>
                <a:spcPct val="0"/>
              </a:spcBef>
            </a:pPr>
            <a:r>
              <a:rPr lang="pt-PT" noProof="0"/>
              <a:t>Título</a:t>
            </a:r>
          </a:p>
        </p:txBody>
      </p:sp>
      <p:sp>
        <p:nvSpPr>
          <p:cNvPr id="37" name="Text Placeholder 34">
            <a:extLst>
              <a:ext uri="{FF2B5EF4-FFF2-40B4-BE49-F238E27FC236}">
                <a16:creationId xmlns:a16="http://schemas.microsoft.com/office/drawing/2014/main" id="{C4AF4BDE-D063-45F5-8E92-712C36CB696C}"/>
              </a:ext>
            </a:extLst>
          </p:cNvPr>
          <p:cNvSpPr>
            <a:spLocks noGrp="1"/>
          </p:cNvSpPr>
          <p:nvPr>
            <p:ph type="body" sz="quarter" idx="13" hasCustomPrompt="1"/>
          </p:nvPr>
        </p:nvSpPr>
        <p:spPr>
          <a:xfrm>
            <a:off x="334963" y="4107835"/>
            <a:ext cx="5400000" cy="274562"/>
          </a:xfrm>
          <a:prstGeom prst="rect">
            <a:avLst/>
          </a:prstGeom>
          <a:ln w="12700">
            <a:miter lim="400000"/>
          </a:ln>
        </p:spPr>
        <p:txBody>
          <a:bodyPr lIns="36000" tIns="36000" rIns="36000" bIns="36000" anchor="ctr">
            <a:noAutofit/>
          </a:bodyPr>
          <a:lstStyle>
            <a:lvl1pPr marL="0" indent="0">
              <a:buNone/>
              <a:defRPr lang="en-US" sz="16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defTabSz="457154">
              <a:spcBef>
                <a:spcPct val="0"/>
              </a:spcBef>
            </a:pPr>
            <a:r>
              <a:rPr lang="en-US"/>
              <a:t>COURSE</a:t>
            </a:r>
          </a:p>
        </p:txBody>
      </p:sp>
      <p:sp>
        <p:nvSpPr>
          <p:cNvPr id="9" name="Text Placeholder 34">
            <a:extLst>
              <a:ext uri="{FF2B5EF4-FFF2-40B4-BE49-F238E27FC236}">
                <a16:creationId xmlns:a16="http://schemas.microsoft.com/office/drawing/2014/main" id="{36072A28-4101-4549-8D50-581847C1A422}"/>
              </a:ext>
            </a:extLst>
          </p:cNvPr>
          <p:cNvSpPr txBox="1">
            <a:spLocks/>
          </p:cNvSpPr>
          <p:nvPr/>
        </p:nvSpPr>
        <p:spPr>
          <a:xfrm>
            <a:off x="334962" y="4450217"/>
            <a:ext cx="5400000" cy="274562"/>
          </a:xfrm>
          <a:prstGeom prst="rect">
            <a:avLst/>
          </a:prstGeom>
          <a:ln w="12700">
            <a:miter lim="400000"/>
          </a:ln>
        </p:spPr>
        <p:txBody>
          <a:bodyPr lIns="36000" tIns="36000" rIns="36000" bIns="36000" anchor="ctr">
            <a:noAutofit/>
          </a:bodyPr>
          <a:lstStyle>
            <a:defPPr>
              <a:defRPr lang="pt-PT"/>
            </a:defPPr>
            <a:lvl1pPr marL="0" indent="0" algn="r" eaLnBrk="0" hangingPunct="0">
              <a:buFont typeface="Arial" pitchFamily="34" charset="0"/>
              <a:buNone/>
              <a:defRPr sz="1000" b="0">
                <a:solidFill>
                  <a:schemeClr val="tx1">
                    <a:lumMod val="50000"/>
                    <a:lumOff val="50000"/>
                  </a:schemeClr>
                </a:solidFill>
                <a:latin typeface="Open Sans Light"/>
                <a:ea typeface="Open Sans Light"/>
                <a:cs typeface="Open Sans Light"/>
              </a:defRPr>
            </a:lvl1pPr>
            <a:lvl2pPr marL="742874" indent="-285721" algn="just" eaLnBrk="0" hangingPunct="0">
              <a:spcBef>
                <a:spcPct val="20000"/>
              </a:spcBef>
              <a:buFont typeface="Arial" pitchFamily="34" charset="0"/>
              <a:buChar char="–"/>
              <a:defRPr sz="2800">
                <a:latin typeface="+mn-lt"/>
              </a:defRPr>
            </a:lvl2pPr>
            <a:lvl3pPr marL="1142884" indent="-228577" algn="just" eaLnBrk="0" hangingPunct="0">
              <a:spcBef>
                <a:spcPct val="20000"/>
              </a:spcBef>
              <a:buFont typeface="Arial" pitchFamily="34" charset="0"/>
              <a:buChar char="•"/>
              <a:defRPr sz="2400">
                <a:latin typeface="+mn-lt"/>
              </a:defRPr>
            </a:lvl3pPr>
            <a:lvl4pPr marL="1600037" indent="-228577" algn="just" eaLnBrk="0" hangingPunct="0">
              <a:spcBef>
                <a:spcPct val="20000"/>
              </a:spcBef>
              <a:buFont typeface="Arial" pitchFamily="34" charset="0"/>
              <a:buChar char="–"/>
              <a:defRPr sz="2000">
                <a:latin typeface="+mn-lt"/>
              </a:defRPr>
            </a:lvl4pPr>
            <a:lvl5pPr marL="2057191" indent="-228577" algn="just" eaLnBrk="0" hangingPunct="0">
              <a:spcBef>
                <a:spcPct val="20000"/>
              </a:spcBef>
              <a:buFont typeface="Arial" pitchFamily="34" charset="0"/>
              <a:buChar char="»"/>
              <a:defRPr sz="2000">
                <a:latin typeface="+mn-lt"/>
              </a:defRPr>
            </a:lvl5pPr>
            <a:lvl6pPr marL="2514344" indent="-228577" defTabSz="457154">
              <a:spcBef>
                <a:spcPct val="20000"/>
              </a:spcBef>
              <a:buFont typeface="Arial"/>
              <a:buChar char="•"/>
              <a:defRPr sz="2000">
                <a:latin typeface="+mn-lt"/>
                <a:ea typeface="+mn-ea"/>
              </a:defRPr>
            </a:lvl6pPr>
            <a:lvl7pPr marL="2971497" indent="-228577" defTabSz="457154">
              <a:spcBef>
                <a:spcPct val="20000"/>
              </a:spcBef>
              <a:buFont typeface="Arial"/>
              <a:buChar char="•"/>
              <a:defRPr sz="2000">
                <a:latin typeface="+mn-lt"/>
                <a:ea typeface="+mn-ea"/>
              </a:defRPr>
            </a:lvl7pPr>
            <a:lvl8pPr marL="3428650" indent="-228577" defTabSz="457154">
              <a:spcBef>
                <a:spcPct val="20000"/>
              </a:spcBef>
              <a:buFont typeface="Arial"/>
              <a:buChar char="•"/>
              <a:defRPr sz="2000">
                <a:latin typeface="+mn-lt"/>
                <a:ea typeface="+mn-ea"/>
              </a:defRPr>
            </a:lvl8pPr>
            <a:lvl9pPr marL="3885804" indent="-228577" defTabSz="457154">
              <a:spcBef>
                <a:spcPct val="20000"/>
              </a:spcBef>
              <a:buFont typeface="Arial"/>
              <a:buChar char="•"/>
              <a:defRPr sz="2000">
                <a:latin typeface="+mn-lt"/>
                <a:ea typeface="+mn-ea"/>
              </a:defRPr>
            </a:lvl9pPr>
          </a:lstStyle>
          <a:p>
            <a:pPr lvl="0" algn="l"/>
            <a:r>
              <a:rPr lang="pt-P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Julio A. Crego</a:t>
            </a:r>
          </a:p>
        </p:txBody>
      </p:sp>
      <p:sp>
        <p:nvSpPr>
          <p:cNvPr id="12" name="Rectangle 12">
            <a:extLst>
              <a:ext uri="{FF2B5EF4-FFF2-40B4-BE49-F238E27FC236}">
                <a16:creationId xmlns:a16="http://schemas.microsoft.com/office/drawing/2014/main" id="{F8896B9C-643B-46E1-9B2D-F74B40981545}"/>
              </a:ext>
            </a:extLst>
          </p:cNvPr>
          <p:cNvSpPr>
            <a:spLocks/>
          </p:cNvSpPr>
          <p:nvPr/>
        </p:nvSpPr>
        <p:spPr bwMode="auto">
          <a:xfrm>
            <a:off x="10489038" y="285585"/>
            <a:ext cx="1368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720000" tIns="72000" rIns="0" bIns="72000" anchor="ctr">
            <a:noAutofit/>
          </a:bodyPr>
          <a:ls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a:lstStyle>
          <a:p>
            <a:pPr>
              <a:lnSpc>
                <a:spcPct val="80000"/>
              </a:lnSpc>
            </a:pPr>
            <a:r>
              <a:rPr lang="pt-PT" sz="1200" i="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Helvetica Neue UltraLight"/>
              </a:rPr>
              <a:t>In-Class Lecture</a:t>
            </a:r>
          </a:p>
        </p:txBody>
      </p:sp>
      <p:pic>
        <p:nvPicPr>
          <p:cNvPr id="4" name="Picture 3" descr="A close up of a logo&#10;&#10;Description automatically generated">
            <a:extLst>
              <a:ext uri="{FF2B5EF4-FFF2-40B4-BE49-F238E27FC236}">
                <a16:creationId xmlns:a16="http://schemas.microsoft.com/office/drawing/2014/main" id="{25DB9709-0CAF-4EA1-BF85-6217835C77E4}"/>
              </a:ext>
            </a:extLst>
          </p:cNvPr>
          <p:cNvPicPr>
            <a:picLocks noChangeAspect="1"/>
          </p:cNvPicPr>
          <p:nvPr/>
        </p:nvPicPr>
        <p:blipFill>
          <a:blip r:embed="rId5">
            <a:lum bright="70000" contrast="-70000"/>
          </a:blip>
          <a:stretch>
            <a:fillRect/>
          </a:stretch>
        </p:blipFill>
        <p:spPr>
          <a:xfrm>
            <a:off x="10488003" y="285585"/>
            <a:ext cx="720000" cy="720000"/>
          </a:xfrm>
          <a:prstGeom prst="rect">
            <a:avLst/>
          </a:prstGeom>
        </p:spPr>
      </p:pic>
      <p:pic>
        <p:nvPicPr>
          <p:cNvPr id="13" name="Picture 12">
            <a:extLst>
              <a:ext uri="{FF2B5EF4-FFF2-40B4-BE49-F238E27FC236}">
                <a16:creationId xmlns:a16="http://schemas.microsoft.com/office/drawing/2014/main" id="{CC4F7C1C-3865-4E26-8D49-14941ECB6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2482" y="874979"/>
            <a:ext cx="7067775" cy="5400000"/>
          </a:xfrm>
          <a:prstGeom prst="rect">
            <a:avLst/>
          </a:prstGeom>
        </p:spPr>
      </p:pic>
      <p:pic>
        <p:nvPicPr>
          <p:cNvPr id="17" name="Image" descr="Image">
            <a:extLst>
              <a:ext uri="{FF2B5EF4-FFF2-40B4-BE49-F238E27FC236}">
                <a16:creationId xmlns:a16="http://schemas.microsoft.com/office/drawing/2014/main" id="{8A49B686-C675-4089-BC63-26C977AA2B8A}"/>
              </a:ext>
            </a:extLst>
          </p:cNvPr>
          <p:cNvPicPr>
            <a:picLocks noChangeAspect="1"/>
          </p:cNvPicPr>
          <p:nvPr/>
        </p:nvPicPr>
        <p:blipFill>
          <a:blip r:embed="rId7"/>
          <a:stretch>
            <a:fillRect/>
          </a:stretch>
        </p:blipFill>
        <p:spPr>
          <a:xfrm>
            <a:off x="283940" y="6227989"/>
            <a:ext cx="11624120" cy="371798"/>
          </a:xfrm>
          <a:prstGeom prst="rect">
            <a:avLst/>
          </a:prstGeom>
          <a:ln w="12700">
            <a:miter lim="400000"/>
          </a:ln>
        </p:spPr>
      </p:pic>
    </p:spTree>
    <p:extLst>
      <p:ext uri="{BB962C8B-B14F-4D97-AF65-F5344CB8AC3E}">
        <p14:creationId xmlns:p14="http://schemas.microsoft.com/office/powerpoint/2010/main" val="2779737725"/>
      </p:ext>
    </p:extLst>
  </p:cSld>
  <p:clrMapOvr>
    <a:overrideClrMapping bg1="lt1" tx1="dk1" bg2="lt2" tx2="dk2" accent1="accent1" accent2="accent2" accent3="accent3" accent4="accent4" accent5="accent5" accent6="accent6" hlink="hlink" folHlink="folHlink"/>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ver_2">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805388947"/>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2" name="Object 1"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7" name="Text Placeholder 6"/>
          <p:cNvSpPr>
            <a:spLocks noGrp="1"/>
          </p:cNvSpPr>
          <p:nvPr>
            <p:ph type="body" sz="quarter" idx="10" hasCustomPrompt="1"/>
          </p:nvPr>
        </p:nvSpPr>
        <p:spPr>
          <a:xfrm>
            <a:off x="334963" y="4366329"/>
            <a:ext cx="9000000" cy="934478"/>
          </a:xfrm>
          <a:prstGeom prst="rect">
            <a:avLst/>
          </a:prstGeom>
          <a:ln w="12700">
            <a:miter lim="400000"/>
          </a:ln>
        </p:spPr>
        <p:txBody>
          <a:bodyPr wrap="none" lIns="36000" tIns="36000" rIns="36000" bIns="36000" anchor="ctr">
            <a:noAutofit/>
          </a:bodyPr>
          <a:lstStyle>
            <a:lvl1pPr marL="0" indent="0">
              <a:buNone/>
              <a:defRPr lang="pt-PT" sz="5600" noProof="0" dirty="0" smtClean="0">
                <a:latin typeface="Playfair Display"/>
                <a:ea typeface="Playfair Display"/>
                <a:cs typeface="Playfair Display"/>
              </a:defRPr>
            </a:lvl1pPr>
          </a:lstStyle>
          <a:p>
            <a:pPr lvl="0" defTabSz="457154">
              <a:spcBef>
                <a:spcPct val="0"/>
              </a:spcBef>
            </a:pPr>
            <a:r>
              <a:rPr lang="pt-PT" noProof="0" dirty="0"/>
              <a:t>Título</a:t>
            </a:r>
          </a:p>
        </p:txBody>
      </p:sp>
      <p:sp>
        <p:nvSpPr>
          <p:cNvPr id="31" name="Line">
            <a:extLst>
              <a:ext uri="{FF2B5EF4-FFF2-40B4-BE49-F238E27FC236}">
                <a16:creationId xmlns:a16="http://schemas.microsoft.com/office/drawing/2014/main" id="{1E64D972-03A1-474A-A7B7-B286A11AEF5B}"/>
              </a:ext>
            </a:extLst>
          </p:cNvPr>
          <p:cNvSpPr/>
          <p:nvPr/>
        </p:nvSpPr>
        <p:spPr>
          <a:xfrm>
            <a:off x="334963" y="691600"/>
            <a:ext cx="571696"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4" name="Line">
            <a:extLst>
              <a:ext uri="{FF2B5EF4-FFF2-40B4-BE49-F238E27FC236}">
                <a16:creationId xmlns:a16="http://schemas.microsoft.com/office/drawing/2014/main" id="{278A290D-5D0B-45A5-B4AF-E2252598C632}"/>
              </a:ext>
            </a:extLst>
          </p:cNvPr>
          <p:cNvSpPr/>
          <p:nvPr/>
        </p:nvSpPr>
        <p:spPr>
          <a:xfrm>
            <a:off x="11285341" y="691600"/>
            <a:ext cx="571696"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35" name="Text Placeholder 34">
            <a:extLst>
              <a:ext uri="{FF2B5EF4-FFF2-40B4-BE49-F238E27FC236}">
                <a16:creationId xmlns:a16="http://schemas.microsoft.com/office/drawing/2014/main" id="{509B5C12-4FA4-4196-9321-47AEAE3B8821}"/>
              </a:ext>
            </a:extLst>
          </p:cNvPr>
          <p:cNvSpPr>
            <a:spLocks noGrp="1"/>
          </p:cNvSpPr>
          <p:nvPr>
            <p:ph type="body" sz="quarter" idx="11" hasCustomPrompt="1"/>
          </p:nvPr>
        </p:nvSpPr>
        <p:spPr>
          <a:xfrm>
            <a:off x="334963" y="5370115"/>
            <a:ext cx="5400000" cy="328295"/>
          </a:xfrm>
          <a:prstGeom prst="rect">
            <a:avLst/>
          </a:prstGeom>
          <a:ln w="12700">
            <a:miter lim="400000"/>
          </a:ln>
        </p:spPr>
        <p:txBody>
          <a:bodyPr lIns="36000" tIns="36000" rIns="36000" bIns="36000" anchor="ctr">
            <a:noAutofit/>
          </a:bodyPr>
          <a:lstStyle>
            <a:lvl1pPr marL="0" indent="0">
              <a:buNone/>
              <a:defRPr lang="en-US" sz="1800" b="0" cap="all" smtClean="0">
                <a:latin typeface="Open Sans Light"/>
                <a:ea typeface="Open Sans Light"/>
                <a:cs typeface="Open Sans Light"/>
              </a:defRPr>
            </a:lvl1pPr>
            <a:lvl2pPr>
              <a:defRPr lang="en-US" smtClean="0">
                <a:latin typeface="Arial" pitchFamily="34" charset="0"/>
                <a:ea typeface="Geneva" pitchFamily="-112" charset="-128"/>
              </a:defRPr>
            </a:lvl2pPr>
            <a:lvl3pPr>
              <a:defRPr lang="en-US" smtClean="0">
                <a:latin typeface="Arial" pitchFamily="34" charset="0"/>
                <a:ea typeface="Geneva" pitchFamily="-112" charset="-128"/>
              </a:defRPr>
            </a:lvl3pPr>
            <a:lvl4pPr>
              <a:defRPr lang="en-US" smtClean="0">
                <a:latin typeface="Arial" pitchFamily="34" charset="0"/>
                <a:ea typeface="Geneva" pitchFamily="-112" charset="-128"/>
              </a:defRPr>
            </a:lvl4pPr>
            <a:lvl5pPr>
              <a:defRPr lang="pt-PT">
                <a:latin typeface="Arial" pitchFamily="34" charset="0"/>
                <a:ea typeface="Geneva" pitchFamily="-112" charset="-128"/>
              </a:defRPr>
            </a:lvl5pPr>
          </a:lstStyle>
          <a:p>
            <a:pPr lvl="0" defTabSz="457154">
              <a:spcBef>
                <a:spcPct val="0"/>
              </a:spcBef>
            </a:pPr>
            <a:r>
              <a:rPr lang="en-US" dirty="0" err="1"/>
              <a:t>Subtítulo</a:t>
            </a:r>
            <a:endParaRPr lang="en-US" dirty="0"/>
          </a:p>
        </p:txBody>
      </p:sp>
      <p:sp>
        <p:nvSpPr>
          <p:cNvPr id="37" name="Text Placeholder 34">
            <a:extLst>
              <a:ext uri="{FF2B5EF4-FFF2-40B4-BE49-F238E27FC236}">
                <a16:creationId xmlns:a16="http://schemas.microsoft.com/office/drawing/2014/main" id="{C4AF4BDE-D063-45F5-8E92-712C36CB696C}"/>
              </a:ext>
            </a:extLst>
          </p:cNvPr>
          <p:cNvSpPr>
            <a:spLocks noGrp="1"/>
          </p:cNvSpPr>
          <p:nvPr>
            <p:ph type="body" sz="quarter" idx="13" hasCustomPrompt="1"/>
          </p:nvPr>
        </p:nvSpPr>
        <p:spPr>
          <a:xfrm>
            <a:off x="334963" y="262948"/>
            <a:ext cx="5400000" cy="274562"/>
          </a:xfrm>
          <a:prstGeom prst="rect">
            <a:avLst/>
          </a:prstGeom>
          <a:ln w="12700">
            <a:miter lim="400000"/>
          </a:ln>
        </p:spPr>
        <p:txBody>
          <a:bodyPr lIns="36000" tIns="36000" rIns="36000" bIns="36000" anchor="ctr">
            <a:noAutofit/>
          </a:bodyPr>
          <a:lstStyle>
            <a:lvl1pPr marL="0" indent="0">
              <a:buNone/>
              <a:defRPr lang="en-US" sz="1451" b="0" dirty="0" smtClean="0">
                <a:latin typeface="Playfair Display"/>
                <a:ea typeface="Playfair Display"/>
                <a:cs typeface="Playfair Display"/>
              </a:defRPr>
            </a:lvl1pPr>
          </a:lstStyle>
          <a:p>
            <a:pPr lvl="0" defTabSz="457154">
              <a:spcBef>
                <a:spcPct val="0"/>
              </a:spcBef>
            </a:pPr>
            <a:r>
              <a:rPr lang="en-US" dirty="0"/>
              <a:t>Nome</a:t>
            </a:r>
          </a:p>
        </p:txBody>
      </p:sp>
      <p:sp>
        <p:nvSpPr>
          <p:cNvPr id="38" name="Text Placeholder 34">
            <a:extLst>
              <a:ext uri="{FF2B5EF4-FFF2-40B4-BE49-F238E27FC236}">
                <a16:creationId xmlns:a16="http://schemas.microsoft.com/office/drawing/2014/main" id="{A974A6AE-E99E-4260-B472-77FDDA779689}"/>
              </a:ext>
            </a:extLst>
          </p:cNvPr>
          <p:cNvSpPr>
            <a:spLocks noGrp="1"/>
          </p:cNvSpPr>
          <p:nvPr>
            <p:ph type="body" sz="quarter" idx="14" hasCustomPrompt="1"/>
          </p:nvPr>
        </p:nvSpPr>
        <p:spPr>
          <a:xfrm>
            <a:off x="6457037" y="262948"/>
            <a:ext cx="5400000" cy="274562"/>
          </a:xfrm>
          <a:prstGeom prst="rect">
            <a:avLst/>
          </a:prstGeom>
          <a:ln w="12700">
            <a:miter lim="400000"/>
          </a:ln>
        </p:spPr>
        <p:txBody>
          <a:bodyPr lIns="36000" tIns="36000" rIns="36000" bIns="36000" anchor="ctr">
            <a:noAutofit/>
          </a:bodyPr>
          <a:lstStyle>
            <a:lvl1pPr marL="0" indent="0" algn="r">
              <a:buNone/>
              <a:defRPr lang="en-US" sz="1000" b="0" dirty="0" smtClean="0">
                <a:latin typeface="Open Sans Light"/>
                <a:ea typeface="Open Sans Light"/>
                <a:cs typeface="Open Sans Light"/>
              </a:defRPr>
            </a:lvl1pPr>
          </a:lstStyle>
          <a:p>
            <a:pPr lvl="0" defTabSz="457154">
              <a:spcBef>
                <a:spcPct val="0"/>
              </a:spcBef>
            </a:pPr>
            <a:r>
              <a:rPr lang="en-US" dirty="0"/>
              <a:t>DATA | LOCAL</a:t>
            </a:r>
          </a:p>
        </p:txBody>
      </p:sp>
    </p:spTree>
    <p:extLst>
      <p:ext uri="{BB962C8B-B14F-4D97-AF65-F5344CB8AC3E}">
        <p14:creationId xmlns:p14="http://schemas.microsoft.com/office/powerpoint/2010/main" val="170587173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2236170865"/>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8" name="Rectangle">
            <a:extLst>
              <a:ext uri="{FF2B5EF4-FFF2-40B4-BE49-F238E27FC236}">
                <a16:creationId xmlns:a16="http://schemas.microsoft.com/office/drawing/2014/main" id="{DA2B5D46-25C4-41D0-B81B-D8BC22BE0013}"/>
              </a:ext>
            </a:extLst>
          </p:cNvPr>
          <p:cNvSpPr/>
          <p:nvPr/>
        </p:nvSpPr>
        <p:spPr>
          <a:xfrm>
            <a:off x="-26182" y="-43483"/>
            <a:ext cx="12244363" cy="6944965"/>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9" name="Image" descr="Image">
            <a:extLst>
              <a:ext uri="{FF2B5EF4-FFF2-40B4-BE49-F238E27FC236}">
                <a16:creationId xmlns:a16="http://schemas.microsoft.com/office/drawing/2014/main" id="{A3CCC234-F686-4C31-925A-5DC7C31846E0}"/>
              </a:ext>
            </a:extLst>
          </p:cNvPr>
          <p:cNvPicPr>
            <a:picLocks noChangeAspect="1"/>
          </p:cNvPicPr>
          <p:nvPr/>
        </p:nvPicPr>
        <p:blipFill>
          <a:blip r:embed="rId5"/>
          <a:stretch>
            <a:fillRect/>
          </a:stretch>
        </p:blipFill>
        <p:spPr>
          <a:xfrm>
            <a:off x="283940" y="6242503"/>
            <a:ext cx="11624120" cy="371798"/>
          </a:xfrm>
          <a:prstGeom prst="rect">
            <a:avLst/>
          </a:prstGeom>
          <a:ln w="12700">
            <a:miter lim="400000"/>
          </a:ln>
        </p:spPr>
      </p:pic>
    </p:spTree>
    <p:extLst>
      <p:ext uri="{BB962C8B-B14F-4D97-AF65-F5344CB8AC3E}">
        <p14:creationId xmlns:p14="http://schemas.microsoft.com/office/powerpoint/2010/main" val="222545501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over">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34963" y="4366329"/>
            <a:ext cx="9000000" cy="934478"/>
          </a:xfrm>
          <a:prstGeom prst="rect">
            <a:avLst/>
          </a:prstGeom>
          <a:ln w="12700">
            <a:miter lim="400000"/>
          </a:ln>
        </p:spPr>
        <p:txBody>
          <a:bodyPr wrap="none" lIns="36000" tIns="36000" rIns="36000" bIns="36000" anchor="ctr">
            <a:noAutofit/>
          </a:bodyPr>
          <a:lstStyle>
            <a:lvl1pPr marL="0" indent="0">
              <a:buNone/>
              <a:defRPr lang="pt-PT" sz="5600" noProof="0" dirty="0" smtClean="0">
                <a:latin typeface="Playfair Display"/>
                <a:ea typeface="Playfair Display"/>
                <a:cs typeface="Playfair Display"/>
              </a:defRPr>
            </a:lvl1pPr>
          </a:lstStyle>
          <a:p>
            <a:pPr lvl="0" defTabSz="457154">
              <a:spcBef>
                <a:spcPct val="0"/>
              </a:spcBef>
            </a:pPr>
            <a:r>
              <a:rPr lang="pt-PT" noProof="0" dirty="0"/>
              <a:t>Título</a:t>
            </a:r>
          </a:p>
        </p:txBody>
      </p:sp>
      <p:sp>
        <p:nvSpPr>
          <p:cNvPr id="35" name="Text Placeholder 34">
            <a:extLst>
              <a:ext uri="{FF2B5EF4-FFF2-40B4-BE49-F238E27FC236}">
                <a16:creationId xmlns:a16="http://schemas.microsoft.com/office/drawing/2014/main" id="{509B5C12-4FA4-4196-9321-47AEAE3B8821}"/>
              </a:ext>
            </a:extLst>
          </p:cNvPr>
          <p:cNvSpPr>
            <a:spLocks noGrp="1"/>
          </p:cNvSpPr>
          <p:nvPr>
            <p:ph type="body" sz="quarter" idx="11" hasCustomPrompt="1"/>
          </p:nvPr>
        </p:nvSpPr>
        <p:spPr>
          <a:xfrm>
            <a:off x="334963" y="5370115"/>
            <a:ext cx="5400000" cy="328295"/>
          </a:xfrm>
          <a:prstGeom prst="rect">
            <a:avLst/>
          </a:prstGeom>
          <a:ln w="12700">
            <a:miter lim="400000"/>
          </a:ln>
        </p:spPr>
        <p:txBody>
          <a:bodyPr lIns="36000" tIns="36000" rIns="36000" bIns="36000" anchor="ctr">
            <a:noAutofit/>
          </a:bodyPr>
          <a:lstStyle>
            <a:lvl1pPr marL="0" indent="0">
              <a:buNone/>
              <a:defRPr lang="en-US" sz="1800" b="0" cap="all" smtClean="0">
                <a:latin typeface="Open Sans Light"/>
                <a:ea typeface="Open Sans Light"/>
                <a:cs typeface="Open Sans Light"/>
              </a:defRPr>
            </a:lvl1pPr>
            <a:lvl2pPr>
              <a:defRPr lang="en-US" smtClean="0">
                <a:latin typeface="Arial" pitchFamily="34" charset="0"/>
                <a:ea typeface="Geneva" pitchFamily="-112" charset="-128"/>
              </a:defRPr>
            </a:lvl2pPr>
            <a:lvl3pPr>
              <a:defRPr lang="en-US" smtClean="0">
                <a:latin typeface="Arial" pitchFamily="34" charset="0"/>
                <a:ea typeface="Geneva" pitchFamily="-112" charset="-128"/>
              </a:defRPr>
            </a:lvl3pPr>
            <a:lvl4pPr>
              <a:defRPr lang="en-US" smtClean="0">
                <a:latin typeface="Arial" pitchFamily="34" charset="0"/>
                <a:ea typeface="Geneva" pitchFamily="-112" charset="-128"/>
              </a:defRPr>
            </a:lvl4pPr>
            <a:lvl5pPr>
              <a:defRPr lang="pt-PT">
                <a:latin typeface="Arial" pitchFamily="34" charset="0"/>
                <a:ea typeface="Geneva" pitchFamily="-112" charset="-128"/>
              </a:defRPr>
            </a:lvl5pPr>
          </a:lstStyle>
          <a:p>
            <a:pPr lvl="0" defTabSz="457154">
              <a:spcBef>
                <a:spcPct val="0"/>
              </a:spcBef>
            </a:pPr>
            <a:r>
              <a:rPr lang="en-US" dirty="0" err="1"/>
              <a:t>Subtítulo</a:t>
            </a:r>
            <a:endParaRPr lang="en-US" dirty="0"/>
          </a:p>
        </p:txBody>
      </p:sp>
      <p:sp>
        <p:nvSpPr>
          <p:cNvPr id="37" name="Text Placeholder 34">
            <a:extLst>
              <a:ext uri="{FF2B5EF4-FFF2-40B4-BE49-F238E27FC236}">
                <a16:creationId xmlns:a16="http://schemas.microsoft.com/office/drawing/2014/main" id="{C4AF4BDE-D063-45F5-8E92-712C36CB696C}"/>
              </a:ext>
            </a:extLst>
          </p:cNvPr>
          <p:cNvSpPr>
            <a:spLocks noGrp="1"/>
          </p:cNvSpPr>
          <p:nvPr>
            <p:ph type="body" sz="quarter" idx="13" hasCustomPrompt="1"/>
          </p:nvPr>
        </p:nvSpPr>
        <p:spPr>
          <a:xfrm>
            <a:off x="334963" y="262948"/>
            <a:ext cx="5400000" cy="274562"/>
          </a:xfrm>
          <a:prstGeom prst="rect">
            <a:avLst/>
          </a:prstGeom>
          <a:ln w="12700">
            <a:miter lim="400000"/>
          </a:ln>
        </p:spPr>
        <p:txBody>
          <a:bodyPr lIns="36000" tIns="36000" rIns="36000" bIns="36000" anchor="ctr">
            <a:noAutofit/>
          </a:bodyPr>
          <a:lstStyle>
            <a:lvl1pPr marL="0" indent="0">
              <a:buNone/>
              <a:defRPr lang="en-US" sz="1451" b="0" dirty="0" smtClean="0">
                <a:latin typeface="Playfair Display"/>
                <a:ea typeface="Playfair Display"/>
                <a:cs typeface="Playfair Display"/>
              </a:defRPr>
            </a:lvl1pPr>
          </a:lstStyle>
          <a:p>
            <a:pPr lvl="0" defTabSz="457154">
              <a:spcBef>
                <a:spcPct val="0"/>
              </a:spcBef>
            </a:pPr>
            <a:r>
              <a:rPr lang="en-US" dirty="0"/>
              <a:t>Nome</a:t>
            </a:r>
          </a:p>
        </p:txBody>
      </p:sp>
      <p:sp>
        <p:nvSpPr>
          <p:cNvPr id="38" name="Text Placeholder 34">
            <a:extLst>
              <a:ext uri="{FF2B5EF4-FFF2-40B4-BE49-F238E27FC236}">
                <a16:creationId xmlns:a16="http://schemas.microsoft.com/office/drawing/2014/main" id="{A974A6AE-E99E-4260-B472-77FDDA779689}"/>
              </a:ext>
            </a:extLst>
          </p:cNvPr>
          <p:cNvSpPr>
            <a:spLocks noGrp="1"/>
          </p:cNvSpPr>
          <p:nvPr>
            <p:ph type="body" sz="quarter" idx="14" hasCustomPrompt="1"/>
          </p:nvPr>
        </p:nvSpPr>
        <p:spPr>
          <a:xfrm>
            <a:off x="6457037" y="262948"/>
            <a:ext cx="5400000" cy="274562"/>
          </a:xfrm>
          <a:prstGeom prst="rect">
            <a:avLst/>
          </a:prstGeom>
          <a:ln w="12700">
            <a:miter lim="400000"/>
          </a:ln>
        </p:spPr>
        <p:txBody>
          <a:bodyPr lIns="36000" tIns="36000" rIns="36000" bIns="36000" anchor="ctr">
            <a:noAutofit/>
          </a:bodyPr>
          <a:lstStyle>
            <a:lvl1pPr marL="0" indent="0" algn="r">
              <a:buNone/>
              <a:defRPr lang="en-US" sz="1000" b="0" dirty="0" smtClean="0">
                <a:latin typeface="Open Sans Light"/>
                <a:ea typeface="Open Sans Light"/>
                <a:cs typeface="Open Sans Light"/>
              </a:defRPr>
            </a:lvl1pPr>
          </a:lstStyle>
          <a:p>
            <a:pPr lvl="0" defTabSz="457154">
              <a:spcBef>
                <a:spcPct val="0"/>
              </a:spcBef>
            </a:pPr>
            <a:r>
              <a:rPr lang="en-US" dirty="0"/>
              <a:t>DATA | LOCAL</a:t>
            </a:r>
          </a:p>
        </p:txBody>
      </p:sp>
    </p:spTree>
    <p:extLst>
      <p:ext uri="{BB962C8B-B14F-4D97-AF65-F5344CB8AC3E}">
        <p14:creationId xmlns:p14="http://schemas.microsoft.com/office/powerpoint/2010/main" val="57479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ain">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66402952"/>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6" name="Text Placeholder 11"/>
          <p:cNvSpPr>
            <a:spLocks noGrp="1"/>
          </p:cNvSpPr>
          <p:nvPr>
            <p:ph type="body" sz="quarter" idx="12" hasCustomPrompt="1"/>
          </p:nvPr>
        </p:nvSpPr>
        <p:spPr>
          <a:xfrm>
            <a:off x="336000" y="27332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dirty="0"/>
              <a:t>Click to edit sub-title</a:t>
            </a:r>
          </a:p>
        </p:txBody>
      </p:sp>
      <p:sp>
        <p:nvSpPr>
          <p:cNvPr id="3" name="Text Placeholder 2"/>
          <p:cNvSpPr>
            <a:spLocks noGrp="1"/>
          </p:cNvSpPr>
          <p:nvPr>
            <p:ph type="body" sz="quarter" idx="16"/>
          </p:nvPr>
        </p:nvSpPr>
        <p:spPr>
          <a:xfrm>
            <a:off x="336000" y="604500"/>
            <a:ext cx="11520000" cy="720000"/>
          </a:xfrm>
          <a:prstGeom prst="rect">
            <a:avLst/>
          </a:prstGeom>
        </p:spPr>
        <p:txBody>
          <a:bodyPr lIns="0" tIns="0" rIns="0" bIns="0" anchor="b"/>
          <a:lstStyle>
            <a:lvl1pPr marL="0" indent="0">
              <a:spcBef>
                <a:spcPts val="0"/>
              </a:spcBef>
              <a:buNone/>
              <a:defRPr sz="3200" b="0">
                <a:latin typeface="Playfair Display" panose="00000500000000000000" pitchFamily="50" charset="0"/>
                <a:cs typeface="Arial" panose="020B0604020202020204" pitchFamily="34" charset="0"/>
              </a:defRPr>
            </a:lvl1pPr>
            <a:lvl2pPr marL="457153" indent="0">
              <a:buNone/>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84173750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6389-65A4-42AD-AA7A-CBDDF223ED32}"/>
              </a:ext>
            </a:extLst>
          </p:cNvPr>
          <p:cNvSpPr>
            <a:spLocks noGrp="1"/>
          </p:cNvSpPr>
          <p:nvPr>
            <p:ph type="title" hasCustomPrompt="1"/>
          </p:nvPr>
        </p:nvSpPr>
        <p:spPr>
          <a:xfrm>
            <a:off x="336001" y="636792"/>
            <a:ext cx="11520000" cy="690564"/>
          </a:xfrm>
          <a:prstGeom prst="rect">
            <a:avLst/>
          </a:prstGeom>
        </p:spPr>
        <p:txBody>
          <a:bodyPr anchor="b"/>
          <a:lstStyle>
            <a:lvl1pPr algn="just">
              <a:defRPr lang="en-US" sz="3200" b="0" kern="1200" dirty="0">
                <a:solidFill>
                  <a:schemeClr val="tx1"/>
                </a:solidFill>
                <a:latin typeface="Playfair Display" panose="00000500000000000000" pitchFamily="50" charset="0"/>
                <a:ea typeface="Geneva" pitchFamily="-112" charset="-128"/>
                <a:cs typeface="Arial" panose="020B0604020202020204" pitchFamily="34" charset="0"/>
              </a:defRPr>
            </a:lvl1pPr>
          </a:lstStyle>
          <a:p>
            <a:pPr marL="0" lvl="0" indent="0" algn="just" defTabSz="457154" rtl="0" eaLnBrk="0" fontAlgn="base" hangingPunct="0">
              <a:spcBef>
                <a:spcPts val="0"/>
              </a:spcBef>
              <a:spcAft>
                <a:spcPct val="0"/>
              </a:spcAft>
              <a:buFont typeface="Arial" pitchFamily="34" charset="0"/>
              <a:buNone/>
            </a:pPr>
            <a:r>
              <a:rPr lang="en-US" dirty="0"/>
              <a:t>Click to edit Master text styles</a:t>
            </a:r>
          </a:p>
        </p:txBody>
      </p:sp>
      <p:sp>
        <p:nvSpPr>
          <p:cNvPr id="3" name="Content Placeholder 2">
            <a:extLst>
              <a:ext uri="{FF2B5EF4-FFF2-40B4-BE49-F238E27FC236}">
                <a16:creationId xmlns:a16="http://schemas.microsoft.com/office/drawing/2014/main" id="{D112466C-C663-4914-9756-58FE89AA215E}"/>
              </a:ext>
            </a:extLst>
          </p:cNvPr>
          <p:cNvSpPr>
            <a:spLocks noGrp="1"/>
          </p:cNvSpPr>
          <p:nvPr>
            <p:ph idx="1"/>
          </p:nvPr>
        </p:nvSpPr>
        <p:spPr>
          <a:xfrm>
            <a:off x="336000" y="1563329"/>
            <a:ext cx="11519999" cy="4613634"/>
          </a:xfrm>
          <a:prstGeom prst="rect">
            <a:avLst/>
          </a:prstGeom>
        </p:spPr>
        <p:txBody>
          <a:bodyPr/>
          <a:lstStyle>
            <a:lvl1pPr marL="228600" indent="-228600">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Clr>
                <a:schemeClr val="tx1"/>
              </a:buClr>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1">
            <a:extLst>
              <a:ext uri="{FF2B5EF4-FFF2-40B4-BE49-F238E27FC236}">
                <a16:creationId xmlns:a16="http://schemas.microsoft.com/office/drawing/2014/main" id="{A9DA4660-A039-409B-AA51-DEBF1C404C4E}"/>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dirty="0"/>
              <a:t>Click to edit sub-title</a:t>
            </a:r>
          </a:p>
        </p:txBody>
      </p:sp>
    </p:spTree>
    <p:extLst>
      <p:ext uri="{BB962C8B-B14F-4D97-AF65-F5344CB8AC3E}">
        <p14:creationId xmlns:p14="http://schemas.microsoft.com/office/powerpoint/2010/main" val="2790581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parat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E8C51C-5CE1-4C30-BD2B-2ED4ECEE61E6}"/>
              </a:ext>
            </a:extLst>
          </p:cNvPr>
          <p:cNvSpPr>
            <a:spLocks noGrp="1"/>
          </p:cNvSpPr>
          <p:nvPr>
            <p:ph type="body" sz="quarter" idx="16" hasCustomPrompt="1"/>
          </p:nvPr>
        </p:nvSpPr>
        <p:spPr>
          <a:xfrm>
            <a:off x="336000" y="4195950"/>
            <a:ext cx="11519450" cy="612000"/>
          </a:xfrm>
          <a:prstGeom prst="rect">
            <a:avLst/>
          </a:prstGeom>
        </p:spPr>
        <p:txBody>
          <a:bodyPr lIns="0" tIns="0" rIns="0" bIns="0" anchor="b"/>
          <a:lstStyle>
            <a:lvl1pPr marL="0" indent="0">
              <a:spcBef>
                <a:spcPts val="0"/>
              </a:spcBef>
              <a:buNone/>
              <a:defRPr sz="2800" b="0">
                <a:latin typeface="Playfair Display" panose="00000500000000000000" pitchFamily="50" charset="0"/>
                <a:cs typeface="Arial" panose="020B0604020202020204" pitchFamily="34" charset="0"/>
              </a:defRPr>
            </a:lvl1pPr>
            <a:lvl2pPr marL="457153" indent="0">
              <a:buNone/>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chapter name</a:t>
            </a:r>
          </a:p>
        </p:txBody>
      </p:sp>
      <p:sp>
        <p:nvSpPr>
          <p:cNvPr id="4" name="Text Placeholder 11">
            <a:extLst>
              <a:ext uri="{FF2B5EF4-FFF2-40B4-BE49-F238E27FC236}">
                <a16:creationId xmlns:a16="http://schemas.microsoft.com/office/drawing/2014/main" id="{0F594DF0-F4B5-46C6-855F-5A3DEF370B51}"/>
              </a:ext>
            </a:extLst>
          </p:cNvPr>
          <p:cNvSpPr>
            <a:spLocks noGrp="1"/>
          </p:cNvSpPr>
          <p:nvPr>
            <p:ph type="body" sz="quarter" idx="12" hasCustomPrompt="1"/>
          </p:nvPr>
        </p:nvSpPr>
        <p:spPr>
          <a:xfrm>
            <a:off x="336000" y="364517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8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document title</a:t>
            </a:r>
          </a:p>
        </p:txBody>
      </p:sp>
      <p:sp>
        <p:nvSpPr>
          <p:cNvPr id="5" name="Line">
            <a:extLst>
              <a:ext uri="{FF2B5EF4-FFF2-40B4-BE49-F238E27FC236}">
                <a16:creationId xmlns:a16="http://schemas.microsoft.com/office/drawing/2014/main" id="{3F5866F4-05A4-4B38-B61D-1E029C5E31EA}"/>
              </a:ext>
            </a:extLst>
          </p:cNvPr>
          <p:cNvSpPr/>
          <p:nvPr/>
        </p:nvSpPr>
        <p:spPr>
          <a:xfrm>
            <a:off x="336550" y="4082563"/>
            <a:ext cx="632619"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423423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1014179457"/>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6" name="Text Placeholder 11"/>
          <p:cNvSpPr>
            <a:spLocks noGrp="1"/>
          </p:cNvSpPr>
          <p:nvPr>
            <p:ph type="body" sz="quarter" idx="12" hasCustomPrompt="1"/>
          </p:nvPr>
        </p:nvSpPr>
        <p:spPr>
          <a:xfrm>
            <a:off x="336000" y="27332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a:t>Click to edit sub-title</a:t>
            </a:r>
          </a:p>
        </p:txBody>
      </p:sp>
      <p:pic>
        <p:nvPicPr>
          <p:cNvPr id="5" name="ISPRING_QUIZ_SHAPE3">
            <a:extLst>
              <a:ext uri="{FF2B5EF4-FFF2-40B4-BE49-F238E27FC236}">
                <a16:creationId xmlns:a16="http://schemas.microsoft.com/office/drawing/2014/main" id="{960E605E-404E-4319-9CB9-08963B17227B}"/>
              </a:ext>
            </a:extLst>
          </p:cNvPr>
          <p:cNvPicPr>
            <a:picLocks/>
          </p:cNvPicPr>
          <p:nvPr userDrawn="1"/>
        </p:nvPicPr>
        <p:blipFill>
          <a:blip r:embed="rId5">
            <a:duotone>
              <a:prstClr val="black"/>
              <a:schemeClr val="accent1">
                <a:tint val="45000"/>
                <a:satMod val="400000"/>
              </a:schemeClr>
            </a:duotone>
          </a:blip>
          <a:srcRect/>
          <a:stretch>
            <a:fillRect/>
          </a:stretch>
        </p:blipFill>
        <p:spPr>
          <a:xfrm>
            <a:off x="336000" y="947585"/>
            <a:ext cx="432000" cy="432000"/>
          </a:xfrm>
          <a:prstGeom prst="rect">
            <a:avLst/>
          </a:prstGeom>
          <a:effectLst>
            <a:innerShdw>
              <a:scrgbClr r="0" g="0" b="0">
                <a:alpha val="0"/>
              </a:scrgbClr>
            </a:innerShdw>
          </a:effectLst>
        </p:spPr>
      </p:pic>
      <p:sp>
        <p:nvSpPr>
          <p:cNvPr id="2" name="Rectangle 1">
            <a:extLst>
              <a:ext uri="{FF2B5EF4-FFF2-40B4-BE49-F238E27FC236}">
                <a16:creationId xmlns:a16="http://schemas.microsoft.com/office/drawing/2014/main" id="{E56A0C22-B9B3-4244-9FA2-07670AB35833}"/>
              </a:ext>
            </a:extLst>
          </p:cNvPr>
          <p:cNvSpPr/>
          <p:nvPr userDrawn="1"/>
        </p:nvSpPr>
        <p:spPr bwMode="auto">
          <a:xfrm>
            <a:off x="336549" y="604500"/>
            <a:ext cx="11520000" cy="720000"/>
          </a:xfrm>
          <a:prstGeom prst="rect">
            <a:avLst/>
          </a:prstGeom>
        </p:spPr>
        <p:txBody>
          <a:bodyPr lIns="540000" tIns="0" rIns="0" bIns="0" anchor="b"/>
          <a:lstStyle/>
          <a:p>
            <a:pPr marL="0" lvl="0" indent="0" algn="just" eaLnBrk="0" hangingPunct="0">
              <a:spcBef>
                <a:spcPts val="0"/>
              </a:spcBef>
              <a:buFont typeface="Arial" pitchFamily="34" charset="0"/>
              <a:buNone/>
            </a:pPr>
            <a:r>
              <a:rPr lang="en-US" sz="2400" b="0" dirty="0">
                <a:latin typeface="Playfair Display" panose="00000500000000000000" pitchFamily="50" charset="0"/>
                <a:cs typeface="Arial" panose="020B0604020202020204" pitchFamily="34" charset="0"/>
                <a:sym typeface="Arial" charset="0"/>
              </a:rPr>
              <a:t>Quiz</a:t>
            </a:r>
            <a:endParaRPr lang="pt-PT" sz="2400" b="0" dirty="0">
              <a:latin typeface="Playfair Display" panose="00000500000000000000" pitchFamily="50" charset="0"/>
              <a:cs typeface="Arial" panose="020B0604020202020204" pitchFamily="34" charset="0"/>
              <a:sym typeface="Arial" charset="0"/>
            </a:endParaRPr>
          </a:p>
        </p:txBody>
      </p:sp>
    </p:spTree>
    <p:extLst>
      <p:ext uri="{BB962C8B-B14F-4D97-AF65-F5344CB8AC3E}">
        <p14:creationId xmlns:p14="http://schemas.microsoft.com/office/powerpoint/2010/main" val="37450555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7FB93CF-E120-4C23-84DF-C2FBA4A76B9F}"/>
              </a:ext>
            </a:extLst>
          </p:cNvPr>
          <p:cNvSpPr>
            <a:spLocks noGrp="1"/>
          </p:cNvSpPr>
          <p:nvPr>
            <p:ph sz="half" idx="2"/>
          </p:nvPr>
        </p:nvSpPr>
        <p:spPr>
          <a:xfrm>
            <a:off x="336000" y="2094271"/>
            <a:ext cx="5661575" cy="4095392"/>
          </a:xfrm>
          <a:prstGeom prst="rect">
            <a:avLst/>
          </a:prstGeom>
        </p:spPr>
        <p:txBody>
          <a:bodyPr/>
          <a:lstStyle>
            <a:lvl1pPr marL="228600" indent="-228600">
              <a:lnSpc>
                <a:spcPct val="100000"/>
              </a:lnSpc>
              <a:spcBef>
                <a:spcPts val="600"/>
              </a:spcBef>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nSpc>
                <a:spcPct val="100000"/>
              </a:lnSpc>
              <a:spcBef>
                <a:spcPts val="600"/>
              </a:spcBef>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00000"/>
              </a:lnSpc>
              <a:spcBef>
                <a:spcPts val="600"/>
              </a:spcBef>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nSpc>
                <a:spcPct val="100000"/>
              </a:lnSpc>
              <a:spcBef>
                <a:spcPts val="600"/>
              </a:spcBef>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00000"/>
              </a:lnSpc>
              <a:spcBef>
                <a:spcPts val="600"/>
              </a:spcBef>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F0D54E4C-DE0C-4640-98C4-A5045C7DD6D5}"/>
              </a:ext>
            </a:extLst>
          </p:cNvPr>
          <p:cNvSpPr>
            <a:spLocks noGrp="1"/>
          </p:cNvSpPr>
          <p:nvPr>
            <p:ph sz="quarter" idx="4"/>
          </p:nvPr>
        </p:nvSpPr>
        <p:spPr>
          <a:xfrm>
            <a:off x="6172199" y="2094271"/>
            <a:ext cx="5683799" cy="4095392"/>
          </a:xfrm>
          <a:prstGeom prst="rect">
            <a:avLst/>
          </a:prstGeom>
        </p:spPr>
        <p:txBody>
          <a:bodyPr/>
          <a:lstStyle>
            <a:lvl1pPr>
              <a:lnSpc>
                <a:spcPct val="100000"/>
              </a:lnSpc>
              <a:spcBef>
                <a:spcPts val="600"/>
              </a:spcBef>
              <a:defRPr sz="2000">
                <a:latin typeface="Open Sans Light" panose="020B0306030504020204" pitchFamily="34" charset="0"/>
                <a:ea typeface="Open Sans Light" panose="020B0306030504020204" pitchFamily="34" charset="0"/>
                <a:cs typeface="Open Sans Light" panose="020B0306030504020204" pitchFamily="34" charset="0"/>
              </a:defRPr>
            </a:lvl1pPr>
            <a:lvl2pPr>
              <a:lnSpc>
                <a:spcPct val="100000"/>
              </a:lnSpc>
              <a:spcBef>
                <a:spcPts val="600"/>
              </a:spcBef>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lnSpc>
                <a:spcPct val="100000"/>
              </a:lnSpc>
              <a:spcBef>
                <a:spcPts val="600"/>
              </a:spcBef>
              <a:defRPr sz="1600">
                <a:latin typeface="Open Sans Light" panose="020B0306030504020204" pitchFamily="34" charset="0"/>
                <a:ea typeface="Open Sans Light" panose="020B0306030504020204" pitchFamily="34" charset="0"/>
                <a:cs typeface="Open Sans Light" panose="020B0306030504020204" pitchFamily="34" charset="0"/>
              </a:defRPr>
            </a:lvl3pPr>
            <a:lvl4pPr>
              <a:lnSpc>
                <a:spcPct val="100000"/>
              </a:lnSpc>
              <a:spcBef>
                <a:spcPts val="600"/>
              </a:spcBef>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lnSpc>
                <a:spcPct val="100000"/>
              </a:lnSpc>
              <a:spcBef>
                <a:spcPts val="600"/>
              </a:spcBef>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1">
            <a:extLst>
              <a:ext uri="{FF2B5EF4-FFF2-40B4-BE49-F238E27FC236}">
                <a16:creationId xmlns:a16="http://schemas.microsoft.com/office/drawing/2014/main" id="{2B97CFA7-6D8C-4B36-BA58-C9139CBC293F}"/>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dirty="0"/>
              <a:t>Click to edit sub-title</a:t>
            </a:r>
          </a:p>
        </p:txBody>
      </p:sp>
      <p:sp>
        <p:nvSpPr>
          <p:cNvPr id="15" name="Title 1">
            <a:extLst>
              <a:ext uri="{FF2B5EF4-FFF2-40B4-BE49-F238E27FC236}">
                <a16:creationId xmlns:a16="http://schemas.microsoft.com/office/drawing/2014/main" id="{06F3D59A-10EB-4D6D-A37C-A07C3BE0F87C}"/>
              </a:ext>
            </a:extLst>
          </p:cNvPr>
          <p:cNvSpPr>
            <a:spLocks noGrp="1"/>
          </p:cNvSpPr>
          <p:nvPr>
            <p:ph type="title" hasCustomPrompt="1"/>
          </p:nvPr>
        </p:nvSpPr>
        <p:spPr>
          <a:xfrm>
            <a:off x="336001" y="636792"/>
            <a:ext cx="11520000" cy="690564"/>
          </a:xfrm>
          <a:prstGeom prst="rect">
            <a:avLst/>
          </a:prstGeom>
        </p:spPr>
        <p:txBody>
          <a:bodyPr anchor="b"/>
          <a:lstStyle>
            <a:lvl1pPr algn="just">
              <a:defRPr lang="en-US" sz="3200" b="0" kern="1200" dirty="0">
                <a:solidFill>
                  <a:schemeClr val="tx1"/>
                </a:solidFill>
                <a:latin typeface="Playfair Display" panose="00000500000000000000" pitchFamily="50" charset="0"/>
                <a:ea typeface="Geneva" pitchFamily="-112" charset="-128"/>
                <a:cs typeface="Arial" panose="020B0604020202020204" pitchFamily="34" charset="0"/>
              </a:defRPr>
            </a:lvl1pPr>
          </a:lstStyle>
          <a:p>
            <a:pPr marL="0" lvl="0" indent="0" algn="just" defTabSz="457154" rtl="0" eaLnBrk="0" fontAlgn="base" hangingPunct="0">
              <a:spcBef>
                <a:spcPts val="0"/>
              </a:spcBef>
              <a:spcAft>
                <a:spcPct val="0"/>
              </a:spcAft>
              <a:buFont typeface="Arial" pitchFamily="34" charset="0"/>
              <a:buNone/>
            </a:pPr>
            <a:r>
              <a:rPr lang="en-US" dirty="0"/>
              <a:t>Click to edit Master text styles</a:t>
            </a:r>
          </a:p>
        </p:txBody>
      </p:sp>
      <p:sp>
        <p:nvSpPr>
          <p:cNvPr id="8" name="Text Placeholder 2">
            <a:extLst>
              <a:ext uri="{FF2B5EF4-FFF2-40B4-BE49-F238E27FC236}">
                <a16:creationId xmlns:a16="http://schemas.microsoft.com/office/drawing/2014/main" id="{33C51137-4914-47B5-9DBA-B8255B37366C}"/>
              </a:ext>
            </a:extLst>
          </p:cNvPr>
          <p:cNvSpPr>
            <a:spLocks noGrp="1"/>
          </p:cNvSpPr>
          <p:nvPr>
            <p:ph type="body" idx="1"/>
          </p:nvPr>
        </p:nvSpPr>
        <p:spPr>
          <a:xfrm>
            <a:off x="346588" y="1351383"/>
            <a:ext cx="5650988" cy="657225"/>
          </a:xfrm>
          <a:prstGeom prst="rect">
            <a:avLst/>
          </a:prstGeom>
        </p:spPr>
        <p:txBody>
          <a:bodyPr anchor="b"/>
          <a:lstStyle>
            <a:lvl1pPr marL="0" indent="0" algn="ctr">
              <a:buNone/>
              <a:defRPr sz="18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4">
            <a:extLst>
              <a:ext uri="{FF2B5EF4-FFF2-40B4-BE49-F238E27FC236}">
                <a16:creationId xmlns:a16="http://schemas.microsoft.com/office/drawing/2014/main" id="{B090E41E-4E56-486F-9C19-CBC429716C01}"/>
              </a:ext>
            </a:extLst>
          </p:cNvPr>
          <p:cNvSpPr>
            <a:spLocks noGrp="1"/>
          </p:cNvSpPr>
          <p:nvPr>
            <p:ph type="body" sz="quarter" idx="3"/>
          </p:nvPr>
        </p:nvSpPr>
        <p:spPr>
          <a:xfrm>
            <a:off x="6172200" y="1351383"/>
            <a:ext cx="5683800" cy="657225"/>
          </a:xfrm>
          <a:prstGeom prst="rect">
            <a:avLst/>
          </a:prstGeom>
        </p:spPr>
        <p:txBody>
          <a:bodyPr anchor="b"/>
          <a:lstStyle>
            <a:lvl1pPr marL="0" indent="0" algn="ctr">
              <a:buNone/>
              <a:defRPr sz="18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0" name="Straight Connector 9">
            <a:extLst>
              <a:ext uri="{FF2B5EF4-FFF2-40B4-BE49-F238E27FC236}">
                <a16:creationId xmlns:a16="http://schemas.microsoft.com/office/drawing/2014/main" id="{0EDEC249-2FA7-4552-A9EE-E528E5E1383F}"/>
              </a:ext>
            </a:extLst>
          </p:cNvPr>
          <p:cNvCxnSpPr/>
          <p:nvPr userDrawn="1"/>
        </p:nvCxnSpPr>
        <p:spPr>
          <a:xfrm>
            <a:off x="336000" y="2008608"/>
            <a:ext cx="5661575" cy="0"/>
          </a:xfrm>
          <a:prstGeom prst="line">
            <a:avLst/>
          </a:prstGeom>
          <a:ln w="12700">
            <a:solidFill>
              <a:schemeClr val="tx1"/>
            </a:solidFill>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7ACAF9FE-FE9B-410F-8BEE-FEAF9F777C8C}"/>
              </a:ext>
            </a:extLst>
          </p:cNvPr>
          <p:cNvCxnSpPr/>
          <p:nvPr userDrawn="1"/>
        </p:nvCxnSpPr>
        <p:spPr>
          <a:xfrm>
            <a:off x="6199663" y="2011108"/>
            <a:ext cx="5661575" cy="0"/>
          </a:xfrm>
          <a:prstGeom prst="line">
            <a:avLst/>
          </a:prstGeom>
          <a:ln w="12700">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7465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1961124659"/>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8" name="Rectangle">
            <a:extLst>
              <a:ext uri="{FF2B5EF4-FFF2-40B4-BE49-F238E27FC236}">
                <a16:creationId xmlns:a16="http://schemas.microsoft.com/office/drawing/2014/main" id="{DA2B5D46-25C4-41D0-B81B-D8BC22BE0013}"/>
              </a:ext>
            </a:extLst>
          </p:cNvPr>
          <p:cNvSpPr/>
          <p:nvPr/>
        </p:nvSpPr>
        <p:spPr>
          <a:xfrm>
            <a:off x="-26182" y="-43483"/>
            <a:ext cx="12244363" cy="6944965"/>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9" name="Image" descr="Image">
            <a:extLst>
              <a:ext uri="{FF2B5EF4-FFF2-40B4-BE49-F238E27FC236}">
                <a16:creationId xmlns:a16="http://schemas.microsoft.com/office/drawing/2014/main" id="{A3CCC234-F686-4C31-925A-5DC7C31846E0}"/>
              </a:ext>
            </a:extLst>
          </p:cNvPr>
          <p:cNvPicPr>
            <a:picLocks noChangeAspect="1"/>
          </p:cNvPicPr>
          <p:nvPr/>
        </p:nvPicPr>
        <p:blipFill>
          <a:blip r:embed="rId5"/>
          <a:stretch>
            <a:fillRect/>
          </a:stretch>
        </p:blipFill>
        <p:spPr>
          <a:xfrm>
            <a:off x="283940" y="6242503"/>
            <a:ext cx="11624120" cy="371798"/>
          </a:xfrm>
          <a:prstGeom prst="rect">
            <a:avLst/>
          </a:prstGeom>
          <a:ln w="12700">
            <a:miter lim="400000"/>
          </a:ln>
        </p:spPr>
      </p:pic>
    </p:spTree>
    <p:extLst>
      <p:ext uri="{BB962C8B-B14F-4D97-AF65-F5344CB8AC3E}">
        <p14:creationId xmlns:p14="http://schemas.microsoft.com/office/powerpoint/2010/main" val="340947695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ain">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3574449833"/>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6" name="Text Placeholder 11"/>
          <p:cNvSpPr>
            <a:spLocks noGrp="1"/>
          </p:cNvSpPr>
          <p:nvPr>
            <p:ph type="body" sz="quarter" idx="12" hasCustomPrompt="1"/>
          </p:nvPr>
        </p:nvSpPr>
        <p:spPr>
          <a:xfrm>
            <a:off x="336000" y="27332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400" b="0" noProof="0" dirty="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pPr marL="0" lvl="0" indent="0" algn="l">
              <a:spcBef>
                <a:spcPct val="0"/>
              </a:spcBef>
              <a:spcAft>
                <a:spcPts val="1500"/>
              </a:spcAft>
            </a:pPr>
            <a:r>
              <a:rPr lang="en-US" noProof="0" dirty="0"/>
              <a:t>Click to edit sub-title</a:t>
            </a:r>
          </a:p>
        </p:txBody>
      </p:sp>
      <p:sp>
        <p:nvSpPr>
          <p:cNvPr id="3" name="Text Placeholder 2"/>
          <p:cNvSpPr>
            <a:spLocks noGrp="1"/>
          </p:cNvSpPr>
          <p:nvPr>
            <p:ph type="body" sz="quarter" idx="16"/>
          </p:nvPr>
        </p:nvSpPr>
        <p:spPr>
          <a:xfrm>
            <a:off x="336000" y="604500"/>
            <a:ext cx="11520000" cy="720000"/>
          </a:xfrm>
          <a:prstGeom prst="rect">
            <a:avLst/>
          </a:prstGeom>
        </p:spPr>
        <p:txBody>
          <a:bodyPr lIns="0" tIns="0" rIns="0" bIns="0" anchor="b"/>
          <a:lstStyle>
            <a:lvl1pPr marL="0" indent="0">
              <a:spcBef>
                <a:spcPts val="0"/>
              </a:spcBef>
              <a:buNone/>
              <a:defRPr sz="3200" b="0">
                <a:latin typeface="Playfair Display" panose="00000500000000000000" pitchFamily="50" charset="0"/>
                <a:cs typeface="Arial" panose="020B0604020202020204" pitchFamily="34" charset="0"/>
              </a:defRPr>
            </a:lvl1pPr>
            <a:lvl2pPr marL="457153" indent="0">
              <a:buNone/>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32342457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Picture Placeholder 2"/>
          <p:cNvSpPr>
            <a:spLocks noGrp="1"/>
          </p:cNvSpPr>
          <p:nvPr>
            <p:ph type="pic" sz="quarter" idx="18" hasCustomPrompt="1"/>
          </p:nvPr>
        </p:nvSpPr>
        <p:spPr>
          <a:xfrm>
            <a:off x="6195060" y="-3809"/>
            <a:ext cx="5996940" cy="6411984"/>
          </a:xfrm>
          <a:prstGeom prst="rect">
            <a:avLst/>
          </a:prstGeom>
          <a:solidFill>
            <a:schemeClr val="bg1">
              <a:lumMod val="95000"/>
            </a:schemeClr>
          </a:solidFill>
        </p:spPr>
        <p:txBody>
          <a:bodyPr anchor="ctr"/>
          <a:lstStyle>
            <a:lvl1pPr marL="0" indent="0" algn="ctr">
              <a:buNone/>
              <a:defRPr sz="1800" b="0" i="0" baseline="0">
                <a:solidFill>
                  <a:schemeClr val="tx1"/>
                </a:solidFill>
                <a:latin typeface="Open Sans "/>
                <a:ea typeface="Open Sans Light" panose="020B0306030504020204" pitchFamily="34" charset="0"/>
                <a:cs typeface="Open Sans Light" panose="020B0306030504020204" pitchFamily="34" charset="0"/>
              </a:defRPr>
            </a:lvl1pPr>
          </a:lstStyle>
          <a:p>
            <a:r>
              <a:rPr lang="en-GB" dirty="0"/>
              <a:t>Double click to add </a:t>
            </a:r>
            <a:br>
              <a:rPr lang="en-GB" dirty="0"/>
            </a:br>
            <a:r>
              <a:rPr lang="en-GB" dirty="0"/>
              <a:t>your picture here</a:t>
            </a:r>
          </a:p>
        </p:txBody>
      </p:sp>
      <p:sp>
        <p:nvSpPr>
          <p:cNvPr id="9" name="Text Placeholder 2"/>
          <p:cNvSpPr>
            <a:spLocks noGrp="1"/>
          </p:cNvSpPr>
          <p:nvPr>
            <p:ph type="body" sz="quarter" idx="14" hasCustomPrompt="1"/>
          </p:nvPr>
        </p:nvSpPr>
        <p:spPr>
          <a:xfrm>
            <a:off x="311340" y="1253592"/>
            <a:ext cx="5415090" cy="540306"/>
          </a:xfrm>
          <a:prstGeom prst="rect">
            <a:avLst/>
          </a:prstGeom>
        </p:spPr>
        <p:txBody>
          <a:bodyPr/>
          <a:lstStyle>
            <a:lvl1pPr marL="0" marR="0" indent="0" algn="l" defTabSz="412750" rtl="0" fontAlgn="auto" latinLnBrk="0" hangingPunct="0">
              <a:lnSpc>
                <a:spcPct val="80000"/>
              </a:lnSpc>
              <a:spcBef>
                <a:spcPts val="0"/>
              </a:spcBef>
              <a:spcAft>
                <a:spcPts val="0"/>
              </a:spcAft>
              <a:buClrTx/>
              <a:buSzTx/>
              <a:buFontTx/>
              <a:buNone/>
              <a:tabLst/>
              <a:defRPr kumimoji="0" lang="en-US" sz="3600" b="0" i="0" u="none" strike="noStrike" cap="none" spc="0" normalizeH="0" baseline="0" dirty="0" smtClean="0">
                <a:ln>
                  <a:noFill/>
                </a:ln>
                <a:solidFill>
                  <a:srgbClr val="000000"/>
                </a:solidFill>
                <a:effectLst/>
                <a:uFillTx/>
                <a:latin typeface="Playfair Display"/>
                <a:ea typeface="Playfair Display"/>
                <a:cs typeface="Playfair Display"/>
                <a:sym typeface="Helvetica Neue"/>
              </a:defRPr>
            </a:lvl1pPr>
          </a:lstStyle>
          <a:p>
            <a:pPr lvl="0"/>
            <a:r>
              <a:rPr lang="en-US" dirty="0"/>
              <a:t>Title goes here</a:t>
            </a:r>
          </a:p>
        </p:txBody>
      </p:sp>
      <p:sp>
        <p:nvSpPr>
          <p:cNvPr id="10" name="Text Placeholder 2"/>
          <p:cNvSpPr>
            <a:spLocks noGrp="1"/>
          </p:cNvSpPr>
          <p:nvPr>
            <p:ph type="body" sz="quarter" idx="15" hasCustomPrompt="1"/>
          </p:nvPr>
        </p:nvSpPr>
        <p:spPr>
          <a:xfrm>
            <a:off x="311340" y="1885345"/>
            <a:ext cx="5415090" cy="290042"/>
          </a:xfrm>
          <a:prstGeom prst="rect">
            <a:avLst/>
          </a:prstGeom>
        </p:spPr>
        <p:txBody>
          <a:bodyPr/>
          <a:lstStyle>
            <a:lvl1pPr marL="0" marR="0" indent="0" algn="l" defTabSz="412750" rtl="0" fontAlgn="auto" latinLnBrk="0" hangingPunct="0">
              <a:lnSpc>
                <a:spcPct val="80000"/>
              </a:lnSpc>
              <a:spcBef>
                <a:spcPts val="0"/>
              </a:spcBef>
              <a:spcAft>
                <a:spcPts val="0"/>
              </a:spcAft>
              <a:buClrTx/>
              <a:buSzTx/>
              <a:buFontTx/>
              <a:buNone/>
              <a:tabLst/>
              <a:defRPr kumimoji="0" lang="en-US" sz="2000" b="0" i="0" u="none" strike="noStrike" cap="all" spc="0" normalizeH="0" baseline="0" dirty="0" smtClean="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defRPr>
            </a:lvl1pPr>
          </a:lstStyle>
          <a:p>
            <a:pPr lvl="0"/>
            <a:r>
              <a:rPr lang="en-US" dirty="0"/>
              <a:t>SUBTITLE GOES HERE</a:t>
            </a:r>
          </a:p>
        </p:txBody>
      </p:sp>
      <p:sp>
        <p:nvSpPr>
          <p:cNvPr id="17" name="Content Placeholder 3">
            <a:extLst>
              <a:ext uri="{FF2B5EF4-FFF2-40B4-BE49-F238E27FC236}">
                <a16:creationId xmlns:a16="http://schemas.microsoft.com/office/drawing/2014/main" id="{69CEE18D-3377-4BFB-9971-BC7C112EA477}"/>
              </a:ext>
            </a:extLst>
          </p:cNvPr>
          <p:cNvSpPr>
            <a:spLocks noGrp="1"/>
          </p:cNvSpPr>
          <p:nvPr>
            <p:ph sz="half" idx="2"/>
          </p:nvPr>
        </p:nvSpPr>
        <p:spPr>
          <a:xfrm>
            <a:off x="311340" y="2505075"/>
            <a:ext cx="5415091" cy="3684588"/>
          </a:xfrm>
          <a:prstGeom prst="rect">
            <a:avLst/>
          </a:prstGeom>
        </p:spPr>
        <p:txBody>
          <a:bodyPr/>
          <a:lstStyle>
            <a:lvl1pPr marL="228600" indent="-228600">
              <a:spcBef>
                <a:spcPts val="600"/>
              </a:spcBef>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spcBef>
                <a:spcPts val="600"/>
              </a:spcBef>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1144800">
              <a:spcBef>
                <a:spcPts val="600"/>
              </a:spcBef>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spcBef>
                <a:spcPts val="600"/>
              </a:spcBef>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2059200">
              <a:spcBef>
                <a:spcPts val="600"/>
              </a:spcBef>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11">
            <a:extLst>
              <a:ext uri="{FF2B5EF4-FFF2-40B4-BE49-F238E27FC236}">
                <a16:creationId xmlns:a16="http://schemas.microsoft.com/office/drawing/2014/main" id="{397E3387-408C-4338-B044-37486BF07DDE}"/>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6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sub-title</a:t>
            </a:r>
          </a:p>
        </p:txBody>
      </p:sp>
      <p:pic>
        <p:nvPicPr>
          <p:cNvPr id="8" name="Image" descr="Image">
            <a:extLst>
              <a:ext uri="{FF2B5EF4-FFF2-40B4-BE49-F238E27FC236}">
                <a16:creationId xmlns:a16="http://schemas.microsoft.com/office/drawing/2014/main" id="{FDE0AAA7-6478-4074-975E-B65D9765DCAD}"/>
              </a:ext>
            </a:extLst>
          </p:cNvPr>
          <p:cNvPicPr>
            <a:picLocks noChangeAspect="1"/>
          </p:cNvPicPr>
          <p:nvPr userDrawn="1"/>
        </p:nvPicPr>
        <p:blipFill>
          <a:blip r:embed="rId2"/>
          <a:stretch>
            <a:fillRect/>
          </a:stretch>
        </p:blipFill>
        <p:spPr>
          <a:xfrm>
            <a:off x="10561243" y="289605"/>
            <a:ext cx="1294207" cy="216000"/>
          </a:xfrm>
          <a:prstGeom prst="rect">
            <a:avLst/>
          </a:prstGeom>
          <a:ln w="12700">
            <a:miter lim="400000"/>
          </a:ln>
        </p:spPr>
      </p:pic>
    </p:spTree>
    <p:extLst>
      <p:ext uri="{BB962C8B-B14F-4D97-AF65-F5344CB8AC3E}">
        <p14:creationId xmlns:p14="http://schemas.microsoft.com/office/powerpoint/2010/main" val="20445205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1941420519"/>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212705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6389-65A4-42AD-AA7A-CBDDF223ED32}"/>
              </a:ext>
            </a:extLst>
          </p:cNvPr>
          <p:cNvSpPr>
            <a:spLocks noGrp="1"/>
          </p:cNvSpPr>
          <p:nvPr>
            <p:ph type="title" hasCustomPrompt="1"/>
          </p:nvPr>
        </p:nvSpPr>
        <p:spPr>
          <a:xfrm>
            <a:off x="336001" y="636792"/>
            <a:ext cx="11520000" cy="690564"/>
          </a:xfrm>
          <a:prstGeom prst="rect">
            <a:avLst/>
          </a:prstGeom>
        </p:spPr>
        <p:txBody>
          <a:bodyPr anchor="b"/>
          <a:lstStyle>
            <a:lvl1pPr algn="just">
              <a:defRPr lang="en-US" sz="3600" b="0" kern="1200" dirty="0">
                <a:solidFill>
                  <a:schemeClr val="tx1"/>
                </a:solidFill>
                <a:latin typeface="Playfair Display" panose="00000500000000000000" pitchFamily="50" charset="0"/>
                <a:ea typeface="Geneva" pitchFamily="-112" charset="-128"/>
                <a:cs typeface="Arial" panose="020B0604020202020204" pitchFamily="34" charset="0"/>
              </a:defRPr>
            </a:lvl1pPr>
          </a:lstStyle>
          <a:p>
            <a:pPr marL="0" lvl="0" indent="0" algn="just" defTabSz="457154" rtl="0" eaLnBrk="0" fontAlgn="base" hangingPunct="0">
              <a:spcBef>
                <a:spcPts val="0"/>
              </a:spcBef>
              <a:spcAft>
                <a:spcPct val="0"/>
              </a:spcAft>
              <a:buFont typeface="Arial" pitchFamily="34" charset="0"/>
              <a:buNone/>
            </a:pPr>
            <a:r>
              <a:rPr lang="en-US" dirty="0"/>
              <a:t>Click to edit Master text styles</a:t>
            </a:r>
          </a:p>
        </p:txBody>
      </p:sp>
      <p:sp>
        <p:nvSpPr>
          <p:cNvPr id="3" name="Content Placeholder 2">
            <a:extLst>
              <a:ext uri="{FF2B5EF4-FFF2-40B4-BE49-F238E27FC236}">
                <a16:creationId xmlns:a16="http://schemas.microsoft.com/office/drawing/2014/main" id="{D112466C-C663-4914-9756-58FE89AA215E}"/>
              </a:ext>
            </a:extLst>
          </p:cNvPr>
          <p:cNvSpPr>
            <a:spLocks noGrp="1"/>
          </p:cNvSpPr>
          <p:nvPr>
            <p:ph idx="1"/>
          </p:nvPr>
        </p:nvSpPr>
        <p:spPr>
          <a:xfrm>
            <a:off x="336000" y="1563329"/>
            <a:ext cx="11519999" cy="4613634"/>
          </a:xfrm>
          <a:prstGeom prst="rect">
            <a:avLst/>
          </a:prstGeom>
        </p:spPr>
        <p:txBody>
          <a:bodyPr/>
          <a:lstStyle>
            <a:lvl1pPr marL="228600" indent="-228600">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Clr>
                <a:schemeClr val="tx1"/>
              </a:buClr>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A9DA4660-A039-409B-AA51-DEBF1C404C4E}"/>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6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sub-title</a:t>
            </a:r>
          </a:p>
        </p:txBody>
      </p:sp>
    </p:spTree>
    <p:extLst>
      <p:ext uri="{BB962C8B-B14F-4D97-AF65-F5344CB8AC3E}">
        <p14:creationId xmlns:p14="http://schemas.microsoft.com/office/powerpoint/2010/main" val="38503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898128987"/>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6" name="Text Placeholder 11"/>
          <p:cNvSpPr>
            <a:spLocks noGrp="1"/>
          </p:cNvSpPr>
          <p:nvPr>
            <p:ph type="body" sz="quarter" idx="12" hasCustomPrompt="1"/>
          </p:nvPr>
        </p:nvSpPr>
        <p:spPr>
          <a:xfrm>
            <a:off x="336000" y="27332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6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sub-title</a:t>
            </a:r>
          </a:p>
        </p:txBody>
      </p:sp>
      <p:sp>
        <p:nvSpPr>
          <p:cNvPr id="3" name="Text Placeholder 2"/>
          <p:cNvSpPr>
            <a:spLocks noGrp="1"/>
          </p:cNvSpPr>
          <p:nvPr>
            <p:ph type="body" sz="quarter" idx="16"/>
          </p:nvPr>
        </p:nvSpPr>
        <p:spPr>
          <a:xfrm>
            <a:off x="336000" y="604500"/>
            <a:ext cx="11520000" cy="720000"/>
          </a:xfrm>
          <a:prstGeom prst="rect">
            <a:avLst/>
          </a:prstGeom>
        </p:spPr>
        <p:txBody>
          <a:bodyPr lIns="0" tIns="0" rIns="0" bIns="0" anchor="b"/>
          <a:lstStyle>
            <a:lvl1pPr marL="0" indent="0">
              <a:spcBef>
                <a:spcPts val="0"/>
              </a:spcBef>
              <a:buNone/>
              <a:defRPr sz="3600" b="0">
                <a:latin typeface="Playfair Display" panose="00000500000000000000" pitchFamily="50" charset="0"/>
                <a:cs typeface="Arial" panose="020B0604020202020204" pitchFamily="34" charset="0"/>
              </a:defRPr>
            </a:lvl1pPr>
            <a:lvl2pPr marL="457153" indent="0">
              <a:buNone/>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Content Placeholder 2">
            <a:extLst>
              <a:ext uri="{FF2B5EF4-FFF2-40B4-BE49-F238E27FC236}">
                <a16:creationId xmlns:a16="http://schemas.microsoft.com/office/drawing/2014/main" id="{8F6FC58C-F2E7-4E40-B3C8-DDA438C4C693}"/>
              </a:ext>
            </a:extLst>
          </p:cNvPr>
          <p:cNvSpPr>
            <a:spLocks noGrp="1"/>
          </p:cNvSpPr>
          <p:nvPr>
            <p:ph idx="1"/>
          </p:nvPr>
        </p:nvSpPr>
        <p:spPr>
          <a:xfrm>
            <a:off x="336000" y="1563329"/>
            <a:ext cx="11519999" cy="4613634"/>
          </a:xfrm>
          <a:prstGeom prst="rect">
            <a:avLst/>
          </a:prstGeom>
        </p:spPr>
        <p:txBody>
          <a:bodyPr/>
          <a:lstStyle>
            <a:lvl1pPr marL="228600" indent="-228600">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Clr>
                <a:schemeClr val="tx1"/>
              </a:buClr>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3636978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parato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E8C51C-5CE1-4C30-BD2B-2ED4ECEE61E6}"/>
              </a:ext>
            </a:extLst>
          </p:cNvPr>
          <p:cNvSpPr>
            <a:spLocks noGrp="1"/>
          </p:cNvSpPr>
          <p:nvPr>
            <p:ph type="body" sz="quarter" idx="16" hasCustomPrompt="1"/>
          </p:nvPr>
        </p:nvSpPr>
        <p:spPr>
          <a:xfrm>
            <a:off x="336000" y="4195950"/>
            <a:ext cx="11519450" cy="612000"/>
          </a:xfrm>
          <a:prstGeom prst="rect">
            <a:avLst/>
          </a:prstGeom>
        </p:spPr>
        <p:txBody>
          <a:bodyPr lIns="0" tIns="0" rIns="0" bIns="0" anchor="b"/>
          <a:lstStyle>
            <a:lvl1pPr marL="0" indent="0">
              <a:spcBef>
                <a:spcPts val="0"/>
              </a:spcBef>
              <a:buNone/>
              <a:defRPr sz="2800" b="0">
                <a:latin typeface="Playfair Display" panose="00000500000000000000" pitchFamily="50" charset="0"/>
                <a:cs typeface="Arial" panose="020B0604020202020204" pitchFamily="34" charset="0"/>
              </a:defRPr>
            </a:lvl1pPr>
            <a:lvl2pPr marL="457153" indent="0">
              <a:buNone/>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chapter name</a:t>
            </a:r>
          </a:p>
        </p:txBody>
      </p:sp>
      <p:sp>
        <p:nvSpPr>
          <p:cNvPr id="4" name="Text Placeholder 11">
            <a:extLst>
              <a:ext uri="{FF2B5EF4-FFF2-40B4-BE49-F238E27FC236}">
                <a16:creationId xmlns:a16="http://schemas.microsoft.com/office/drawing/2014/main" id="{0F594DF0-F4B5-46C6-855F-5A3DEF370B51}"/>
              </a:ext>
            </a:extLst>
          </p:cNvPr>
          <p:cNvSpPr>
            <a:spLocks noGrp="1"/>
          </p:cNvSpPr>
          <p:nvPr>
            <p:ph type="body" sz="quarter" idx="12" hasCustomPrompt="1"/>
          </p:nvPr>
        </p:nvSpPr>
        <p:spPr>
          <a:xfrm>
            <a:off x="336000" y="364517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8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document title</a:t>
            </a:r>
          </a:p>
        </p:txBody>
      </p:sp>
      <p:sp>
        <p:nvSpPr>
          <p:cNvPr id="5" name="Line">
            <a:extLst>
              <a:ext uri="{FF2B5EF4-FFF2-40B4-BE49-F238E27FC236}">
                <a16:creationId xmlns:a16="http://schemas.microsoft.com/office/drawing/2014/main" id="{3F5866F4-05A4-4B38-B61D-1E029C5E31EA}"/>
              </a:ext>
            </a:extLst>
          </p:cNvPr>
          <p:cNvSpPr/>
          <p:nvPr/>
        </p:nvSpPr>
        <p:spPr>
          <a:xfrm>
            <a:off x="336550" y="4082563"/>
            <a:ext cx="632619" cy="0"/>
          </a:xfrm>
          <a:prstGeom prst="line">
            <a:avLst/>
          </a:prstGeom>
          <a:ln w="25400">
            <a:solidFill>
              <a:srgbClr val="0000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84911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1"/>
            </p:custDataLst>
            <p:extLst>
              <p:ext uri="{D42A27DB-BD31-4B8C-83A1-F6EECF244321}">
                <p14:modId xmlns:p14="http://schemas.microsoft.com/office/powerpoint/2010/main" val="3080832305"/>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Tree>
    <p:extLst>
      <p:ext uri="{BB962C8B-B14F-4D97-AF65-F5344CB8AC3E}">
        <p14:creationId xmlns:p14="http://schemas.microsoft.com/office/powerpoint/2010/main" val="94137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M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6389-65A4-42AD-AA7A-CBDDF223ED32}"/>
              </a:ext>
            </a:extLst>
          </p:cNvPr>
          <p:cNvSpPr>
            <a:spLocks noGrp="1"/>
          </p:cNvSpPr>
          <p:nvPr>
            <p:ph type="title" hasCustomPrompt="1"/>
          </p:nvPr>
        </p:nvSpPr>
        <p:spPr>
          <a:xfrm>
            <a:off x="336001" y="636792"/>
            <a:ext cx="11520000" cy="690564"/>
          </a:xfrm>
          <a:prstGeom prst="rect">
            <a:avLst/>
          </a:prstGeom>
        </p:spPr>
        <p:txBody>
          <a:bodyPr anchor="b"/>
          <a:lstStyle>
            <a:lvl1pPr algn="just">
              <a:defRPr lang="en-US" sz="3600" b="0" kern="1200" dirty="0">
                <a:solidFill>
                  <a:schemeClr val="tx1"/>
                </a:solidFill>
                <a:latin typeface="Playfair Display" panose="00000500000000000000" pitchFamily="50" charset="0"/>
                <a:ea typeface="Geneva" pitchFamily="-112" charset="-128"/>
                <a:cs typeface="Arial" panose="020B0604020202020204" pitchFamily="34" charset="0"/>
              </a:defRPr>
            </a:lvl1pPr>
          </a:lstStyle>
          <a:p>
            <a:pPr marL="0" lvl="0" indent="0" algn="just" defTabSz="457154" rtl="0" eaLnBrk="0" fontAlgn="base" hangingPunct="0">
              <a:spcBef>
                <a:spcPts val="0"/>
              </a:spcBef>
              <a:spcAft>
                <a:spcPct val="0"/>
              </a:spcAft>
              <a:buFont typeface="Arial" pitchFamily="34" charset="0"/>
              <a:buNone/>
            </a:pPr>
            <a:r>
              <a:rPr lang="en-US" dirty="0"/>
              <a:t>Click to edit Master text styles</a:t>
            </a:r>
          </a:p>
        </p:txBody>
      </p:sp>
      <p:sp>
        <p:nvSpPr>
          <p:cNvPr id="3" name="Content Placeholder 2">
            <a:extLst>
              <a:ext uri="{FF2B5EF4-FFF2-40B4-BE49-F238E27FC236}">
                <a16:creationId xmlns:a16="http://schemas.microsoft.com/office/drawing/2014/main" id="{D112466C-C663-4914-9756-58FE89AA215E}"/>
              </a:ext>
            </a:extLst>
          </p:cNvPr>
          <p:cNvSpPr>
            <a:spLocks noGrp="1"/>
          </p:cNvSpPr>
          <p:nvPr>
            <p:ph idx="1"/>
          </p:nvPr>
        </p:nvSpPr>
        <p:spPr>
          <a:xfrm>
            <a:off x="336000" y="1563329"/>
            <a:ext cx="11519999" cy="4613634"/>
          </a:xfrm>
          <a:prstGeom prst="rect">
            <a:avLst/>
          </a:prstGeom>
        </p:spPr>
        <p:txBody>
          <a:bodyPr/>
          <a:lstStyle>
            <a:lvl1pPr marL="228600" indent="-228600">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buClr>
                <a:schemeClr val="tx1"/>
              </a:buClr>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1">
            <a:extLst>
              <a:ext uri="{FF2B5EF4-FFF2-40B4-BE49-F238E27FC236}">
                <a16:creationId xmlns:a16="http://schemas.microsoft.com/office/drawing/2014/main" id="{A9DA4660-A039-409B-AA51-DEBF1C404C4E}"/>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6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sub-title</a:t>
            </a:r>
          </a:p>
        </p:txBody>
      </p:sp>
    </p:spTree>
    <p:extLst>
      <p:ext uri="{BB962C8B-B14F-4D97-AF65-F5344CB8AC3E}">
        <p14:creationId xmlns:p14="http://schemas.microsoft.com/office/powerpoint/2010/main" val="7348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Main">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980514514"/>
              </p:ext>
            </p:extLst>
          </p:nvPr>
        </p:nvGraphicFramePr>
        <p:xfrm>
          <a:off x="2120" y="1591"/>
          <a:ext cx="2116" cy="1587"/>
        </p:xfrm>
        <a:graphic>
          <a:graphicData uri="http://schemas.openxmlformats.org/presentationml/2006/ole">
            <mc:AlternateContent xmlns:mc="http://schemas.openxmlformats.org/markup-compatibility/2006">
              <mc:Choice xmlns:v="urn:schemas-microsoft-com:vml" Requires="v">
                <p:oleObj name="think-cell Slide" r:id="rId3" imgW="443" imgH="444" progId="TCLayout.ActiveDocument.1">
                  <p:embed/>
                </p:oleObj>
              </mc:Choice>
              <mc:Fallback>
                <p:oleObj name="think-cell Slide" r:id="rId3" imgW="443" imgH="444" progId="TCLayout.ActiveDocument.1">
                  <p:embed/>
                  <p:pic>
                    <p:nvPicPr>
                      <p:cNvPr id="13" name="Object 12" hidden="1"/>
                      <p:cNvPicPr/>
                      <p:nvPr/>
                    </p:nvPicPr>
                    <p:blipFill>
                      <a:blip r:embed="rId4"/>
                      <a:stretch>
                        <a:fillRect/>
                      </a:stretch>
                    </p:blipFill>
                    <p:spPr>
                      <a:xfrm>
                        <a:off x="2120" y="1591"/>
                        <a:ext cx="2116" cy="1587"/>
                      </a:xfrm>
                      <a:prstGeom prst="rect">
                        <a:avLst/>
                      </a:prstGeom>
                    </p:spPr>
                  </p:pic>
                </p:oleObj>
              </mc:Fallback>
            </mc:AlternateContent>
          </a:graphicData>
        </a:graphic>
      </p:graphicFrame>
      <p:sp>
        <p:nvSpPr>
          <p:cNvPr id="6" name="Text Placeholder 11"/>
          <p:cNvSpPr>
            <a:spLocks noGrp="1"/>
          </p:cNvSpPr>
          <p:nvPr>
            <p:ph type="body" sz="quarter" idx="12" hasCustomPrompt="1"/>
          </p:nvPr>
        </p:nvSpPr>
        <p:spPr>
          <a:xfrm>
            <a:off x="336000" y="273328"/>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6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sub-title</a:t>
            </a:r>
          </a:p>
        </p:txBody>
      </p:sp>
      <p:sp>
        <p:nvSpPr>
          <p:cNvPr id="3" name="Text Placeholder 2"/>
          <p:cNvSpPr>
            <a:spLocks noGrp="1"/>
          </p:cNvSpPr>
          <p:nvPr>
            <p:ph type="body" sz="quarter" idx="16"/>
          </p:nvPr>
        </p:nvSpPr>
        <p:spPr>
          <a:xfrm>
            <a:off x="336000" y="604500"/>
            <a:ext cx="11520000" cy="720000"/>
          </a:xfrm>
          <a:prstGeom prst="rect">
            <a:avLst/>
          </a:prstGeom>
        </p:spPr>
        <p:txBody>
          <a:bodyPr lIns="0" tIns="0" rIns="0" bIns="0" anchor="b"/>
          <a:lstStyle>
            <a:lvl1pPr marL="0" indent="0">
              <a:spcBef>
                <a:spcPts val="0"/>
              </a:spcBef>
              <a:buNone/>
              <a:defRPr sz="2400" b="0">
                <a:latin typeface="Playfair Display" panose="00000500000000000000" pitchFamily="50" charset="0"/>
                <a:cs typeface="Arial" panose="020B0604020202020204" pitchFamily="34" charset="0"/>
              </a:defRPr>
            </a:lvl1pPr>
            <a:lvl2pPr marL="457153" indent="0">
              <a:buNone/>
              <a:defRPr sz="2200">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516767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4" name="Picture Placeholder 2"/>
          <p:cNvSpPr>
            <a:spLocks noGrp="1"/>
          </p:cNvSpPr>
          <p:nvPr>
            <p:ph type="pic" sz="quarter" idx="18" hasCustomPrompt="1"/>
          </p:nvPr>
        </p:nvSpPr>
        <p:spPr>
          <a:xfrm>
            <a:off x="6195060" y="-3809"/>
            <a:ext cx="5996940" cy="6411984"/>
          </a:xfrm>
          <a:prstGeom prst="rect">
            <a:avLst/>
          </a:prstGeom>
          <a:solidFill>
            <a:schemeClr val="bg1">
              <a:lumMod val="95000"/>
            </a:schemeClr>
          </a:solidFill>
        </p:spPr>
        <p:txBody>
          <a:bodyPr anchor="ctr"/>
          <a:lstStyle>
            <a:lvl1pPr marL="0" indent="0" algn="ctr">
              <a:buNone/>
              <a:defRPr sz="1800" b="0" i="0" baseline="0">
                <a:solidFill>
                  <a:schemeClr val="tx1"/>
                </a:solidFill>
                <a:latin typeface="Open Sans "/>
                <a:ea typeface="Open Sans Light" panose="020B0306030504020204" pitchFamily="34" charset="0"/>
                <a:cs typeface="Open Sans Light" panose="020B0306030504020204" pitchFamily="34" charset="0"/>
              </a:defRPr>
            </a:lvl1pPr>
          </a:lstStyle>
          <a:p>
            <a:r>
              <a:rPr lang="en-GB" dirty="0"/>
              <a:t>Double click to add </a:t>
            </a:r>
            <a:br>
              <a:rPr lang="en-GB" dirty="0"/>
            </a:br>
            <a:r>
              <a:rPr lang="en-GB" dirty="0"/>
              <a:t>your picture here</a:t>
            </a:r>
          </a:p>
        </p:txBody>
      </p:sp>
      <p:sp>
        <p:nvSpPr>
          <p:cNvPr id="9" name="Text Placeholder 2"/>
          <p:cNvSpPr>
            <a:spLocks noGrp="1"/>
          </p:cNvSpPr>
          <p:nvPr>
            <p:ph type="body" sz="quarter" idx="14" hasCustomPrompt="1"/>
          </p:nvPr>
        </p:nvSpPr>
        <p:spPr>
          <a:xfrm>
            <a:off x="311340" y="1253592"/>
            <a:ext cx="5415090" cy="540306"/>
          </a:xfrm>
          <a:prstGeom prst="rect">
            <a:avLst/>
          </a:prstGeom>
        </p:spPr>
        <p:txBody>
          <a:bodyPr/>
          <a:lstStyle>
            <a:lvl1pPr marL="0" marR="0" indent="0" algn="l" defTabSz="412750" rtl="0" fontAlgn="auto" latinLnBrk="0" hangingPunct="0">
              <a:lnSpc>
                <a:spcPct val="80000"/>
              </a:lnSpc>
              <a:spcBef>
                <a:spcPts val="0"/>
              </a:spcBef>
              <a:spcAft>
                <a:spcPts val="0"/>
              </a:spcAft>
              <a:buClrTx/>
              <a:buSzTx/>
              <a:buFontTx/>
              <a:buNone/>
              <a:tabLst/>
              <a:defRPr kumimoji="0" lang="en-US" sz="3600" b="0" i="0" u="none" strike="noStrike" cap="none" spc="0" normalizeH="0" baseline="0" dirty="0" smtClean="0">
                <a:ln>
                  <a:noFill/>
                </a:ln>
                <a:solidFill>
                  <a:srgbClr val="000000"/>
                </a:solidFill>
                <a:effectLst/>
                <a:uFillTx/>
                <a:latin typeface="Playfair Display"/>
                <a:ea typeface="Playfair Display"/>
                <a:cs typeface="Playfair Display"/>
                <a:sym typeface="Helvetica Neue"/>
              </a:defRPr>
            </a:lvl1pPr>
          </a:lstStyle>
          <a:p>
            <a:pPr lvl="0"/>
            <a:r>
              <a:rPr lang="en-US" dirty="0"/>
              <a:t>Title goes here</a:t>
            </a:r>
          </a:p>
        </p:txBody>
      </p:sp>
      <p:sp>
        <p:nvSpPr>
          <p:cNvPr id="10" name="Text Placeholder 2"/>
          <p:cNvSpPr>
            <a:spLocks noGrp="1"/>
          </p:cNvSpPr>
          <p:nvPr>
            <p:ph type="body" sz="quarter" idx="15" hasCustomPrompt="1"/>
          </p:nvPr>
        </p:nvSpPr>
        <p:spPr>
          <a:xfrm>
            <a:off x="311340" y="1885345"/>
            <a:ext cx="5415090" cy="290042"/>
          </a:xfrm>
          <a:prstGeom prst="rect">
            <a:avLst/>
          </a:prstGeom>
        </p:spPr>
        <p:txBody>
          <a:bodyPr/>
          <a:lstStyle>
            <a:lvl1pPr marL="0" marR="0" indent="0" algn="l" defTabSz="412750" rtl="0" fontAlgn="auto" latinLnBrk="0" hangingPunct="0">
              <a:lnSpc>
                <a:spcPct val="80000"/>
              </a:lnSpc>
              <a:spcBef>
                <a:spcPts val="0"/>
              </a:spcBef>
              <a:spcAft>
                <a:spcPts val="0"/>
              </a:spcAft>
              <a:buClrTx/>
              <a:buSzTx/>
              <a:buFontTx/>
              <a:buNone/>
              <a:tabLst/>
              <a:defRPr kumimoji="0" lang="en-US" sz="2000" b="0" i="0" u="none" strike="noStrike" cap="all" spc="0" normalizeH="0" baseline="0" dirty="0" smtClean="0">
                <a:ln>
                  <a:noFill/>
                </a:ln>
                <a:solidFill>
                  <a:srgbClr val="000000"/>
                </a:solidFill>
                <a:effectLst/>
                <a:uFillTx/>
                <a:latin typeface="Open Sans" panose="020B0606030504020204" pitchFamily="34" charset="0"/>
                <a:ea typeface="Open Sans" panose="020B0606030504020204" pitchFamily="34" charset="0"/>
                <a:cs typeface="Open Sans" panose="020B0606030504020204" pitchFamily="34" charset="0"/>
                <a:sym typeface="Helvetica Neue"/>
              </a:defRPr>
            </a:lvl1pPr>
          </a:lstStyle>
          <a:p>
            <a:pPr lvl="0"/>
            <a:r>
              <a:rPr lang="en-US" dirty="0"/>
              <a:t>SUBTITLE GOES HERE</a:t>
            </a:r>
          </a:p>
        </p:txBody>
      </p:sp>
      <p:sp>
        <p:nvSpPr>
          <p:cNvPr id="17" name="Content Placeholder 3">
            <a:extLst>
              <a:ext uri="{FF2B5EF4-FFF2-40B4-BE49-F238E27FC236}">
                <a16:creationId xmlns:a16="http://schemas.microsoft.com/office/drawing/2014/main" id="{69CEE18D-3377-4BFB-9971-BC7C112EA477}"/>
              </a:ext>
            </a:extLst>
          </p:cNvPr>
          <p:cNvSpPr>
            <a:spLocks noGrp="1"/>
          </p:cNvSpPr>
          <p:nvPr>
            <p:ph sz="half" idx="2"/>
          </p:nvPr>
        </p:nvSpPr>
        <p:spPr>
          <a:xfrm>
            <a:off x="311340" y="2505075"/>
            <a:ext cx="5415091" cy="3684588"/>
          </a:xfrm>
          <a:prstGeom prst="rect">
            <a:avLst/>
          </a:prstGeom>
        </p:spPr>
        <p:txBody>
          <a:bodyPr/>
          <a:lstStyle>
            <a:lvl1pPr marL="228600" indent="-228600">
              <a:spcBef>
                <a:spcPts val="600"/>
              </a:spcBef>
              <a:buFont typeface="Wingdings" panose="05000000000000000000" pitchFamily="2" charset="2"/>
              <a:buChar char="§"/>
              <a:defRPr sz="2000">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spcBef>
                <a:spcPts val="600"/>
              </a:spcBef>
              <a:buFont typeface="Calibri" panose="020F0502020204030204" pitchFamily="34" charset="0"/>
              <a:buChar cha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1144800">
              <a:spcBef>
                <a:spcPts val="600"/>
              </a:spcBef>
              <a:defRPr sz="1600">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spcBef>
                <a:spcPts val="600"/>
              </a:spcBef>
              <a:buFont typeface="Calibri" panose="020F0502020204030204" pitchFamily="34" charset="0"/>
              <a:buChar char="◦"/>
              <a:defRPr sz="1400">
                <a:latin typeface="Open Sans Light" panose="020B0306030504020204" pitchFamily="34" charset="0"/>
                <a:ea typeface="Open Sans Light" panose="020B0306030504020204" pitchFamily="34" charset="0"/>
                <a:cs typeface="Open Sans Light" panose="020B0306030504020204" pitchFamily="34" charset="0"/>
              </a:defRPr>
            </a:lvl4pPr>
            <a:lvl5pPr marL="2059200">
              <a:spcBef>
                <a:spcPts val="600"/>
              </a:spcBef>
              <a:defRPr sz="12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1">
            <a:extLst>
              <a:ext uri="{FF2B5EF4-FFF2-40B4-BE49-F238E27FC236}">
                <a16:creationId xmlns:a16="http://schemas.microsoft.com/office/drawing/2014/main" id="{397E3387-408C-4338-B044-37486BF07DDE}"/>
              </a:ext>
            </a:extLst>
          </p:cNvPr>
          <p:cNvSpPr>
            <a:spLocks noGrp="1"/>
          </p:cNvSpPr>
          <p:nvPr>
            <p:ph type="body" sz="quarter" idx="13" hasCustomPrompt="1"/>
          </p:nvPr>
        </p:nvSpPr>
        <p:spPr>
          <a:xfrm>
            <a:off x="336000" y="251206"/>
            <a:ext cx="11520000" cy="324000"/>
          </a:xfrm>
          <a:prstGeom prst="rect">
            <a:avLst/>
          </a:prstGeom>
          <a:noFill/>
          <a:ln w="9525">
            <a:noFill/>
            <a:miter lim="800000"/>
            <a:headEnd/>
            <a:tailEnd/>
          </a:ln>
        </p:spPr>
        <p:txBody>
          <a:bodyPr lIns="0" tIns="0" rIns="0" bIns="0" anchor="ctr"/>
          <a:lstStyle>
            <a:lvl1pPr marL="0" indent="0">
              <a:buFont typeface="Arial" panose="020B0604020202020204" pitchFamily="34" charset="0"/>
              <a:buNone/>
              <a:defRPr lang="pt-PT" sz="1600" b="0" noProof="0" dirty="0">
                <a:solidFill>
                  <a:sysClr val="windowText" lastClr="000000"/>
                </a:solidFill>
                <a:latin typeface="Playfair Display" panose="00000500000000000000" pitchFamily="50" charset="0"/>
                <a:ea typeface="Playfair Display" panose="00000500000000000000" pitchFamily="50" charset="0"/>
                <a:cs typeface="Arial" pitchFamily="34" charset="0"/>
              </a:defRPr>
            </a:lvl1pPr>
          </a:lstStyle>
          <a:p>
            <a:pPr marL="0" lvl="0" indent="0" algn="l">
              <a:spcBef>
                <a:spcPct val="0"/>
              </a:spcBef>
              <a:spcAft>
                <a:spcPts val="1500"/>
              </a:spcAft>
            </a:pPr>
            <a:r>
              <a:rPr lang="en-US" noProof="0" dirty="0"/>
              <a:t>Click to edit sub-title</a:t>
            </a:r>
          </a:p>
        </p:txBody>
      </p:sp>
    </p:spTree>
    <p:extLst>
      <p:ext uri="{BB962C8B-B14F-4D97-AF65-F5344CB8AC3E}">
        <p14:creationId xmlns:p14="http://schemas.microsoft.com/office/powerpoint/2010/main" val="166362549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6.xml"/><Relationship Id="rId7" Type="http://schemas.openxmlformats.org/officeDocument/2006/relationships/tags" Target="../tags/tag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emf"/><Relationship Id="rId5" Type="http://schemas.openxmlformats.org/officeDocument/2006/relationships/slideLayout" Target="../slideLayouts/slideLayout20.xml"/><Relationship Id="rId10" Type="http://schemas.openxmlformats.org/officeDocument/2006/relationships/oleObject" Target="../embeddings/oleObject3.bin"/><Relationship Id="rId4" Type="http://schemas.openxmlformats.org/officeDocument/2006/relationships/slideLayout" Target="../slideLayouts/slideLayout19.xml"/><Relationship Id="rId9" Type="http://schemas.openxmlformats.org/officeDocument/2006/relationships/tags" Target="../tags/tag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49862464-1843-4B6F-AAF2-DAC45429C089}"/>
              </a:ext>
            </a:extLst>
          </p:cNvPr>
          <p:cNvPicPr>
            <a:picLocks noChangeAspect="1"/>
          </p:cNvPicPr>
          <p:nvPr/>
        </p:nvPicPr>
        <p:blipFill>
          <a:blip r:embed="rId5"/>
          <a:stretch>
            <a:fillRect/>
          </a:stretch>
        </p:blipFill>
        <p:spPr>
          <a:xfrm>
            <a:off x="336000" y="6105724"/>
            <a:ext cx="11520000" cy="3600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59" r:id="rId1"/>
    <p:sldLayoutId id="2147483663" r:id="rId2"/>
    <p:sldLayoutId id="2147483669"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54" algn="ctr" rtl="0" eaLnBrk="1" fontAlgn="base" hangingPunct="1">
        <a:spcBef>
          <a:spcPct val="0"/>
        </a:spcBef>
        <a:spcAft>
          <a:spcPct val="0"/>
        </a:spcAft>
        <a:defRPr sz="4400">
          <a:solidFill>
            <a:schemeClr val="tx1"/>
          </a:solidFill>
          <a:latin typeface="Calibri" pitchFamily="34" charset="0"/>
        </a:defRPr>
      </a:lvl6pPr>
      <a:lvl7pPr marL="914307" algn="ctr" rtl="0" eaLnBrk="1" fontAlgn="base" hangingPunct="1">
        <a:spcBef>
          <a:spcPct val="0"/>
        </a:spcBef>
        <a:spcAft>
          <a:spcPct val="0"/>
        </a:spcAft>
        <a:defRPr sz="4400">
          <a:solidFill>
            <a:schemeClr val="tx1"/>
          </a:solidFill>
          <a:latin typeface="Calibri" pitchFamily="34" charset="0"/>
        </a:defRPr>
      </a:lvl7pPr>
      <a:lvl8pPr marL="1371461" algn="ctr" rtl="0" eaLnBrk="1" fontAlgn="base" hangingPunct="1">
        <a:spcBef>
          <a:spcPct val="0"/>
        </a:spcBef>
        <a:spcAft>
          <a:spcPct val="0"/>
        </a:spcAft>
        <a:defRPr sz="4400">
          <a:solidFill>
            <a:schemeClr val="tx1"/>
          </a:solidFill>
          <a:latin typeface="Calibri" pitchFamily="34" charset="0"/>
        </a:defRPr>
      </a:lvl8pPr>
      <a:lvl9pPr marL="1828614" algn="ctr" rtl="0" eaLnBrk="1" fontAlgn="base" hangingPunct="1">
        <a:spcBef>
          <a:spcPct val="0"/>
        </a:spcBef>
        <a:spcAft>
          <a:spcPct val="0"/>
        </a:spcAft>
        <a:defRPr sz="4400">
          <a:solidFill>
            <a:schemeClr val="tx1"/>
          </a:solidFill>
          <a:latin typeface="Calibri" pitchFamily="34" charset="0"/>
        </a:defRPr>
      </a:lvl9pPr>
    </p:titleStyle>
    <p:bodyStyle>
      <a:lvl1pPr marL="342865" indent="-342865"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874" indent="-28572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2884" indent="-228577"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037" indent="-228577"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191" indent="-228577"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344"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7"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4"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307" rtl="0" eaLnBrk="1" latinLnBrk="0" hangingPunct="1">
        <a:defRPr sz="1800" kern="1200">
          <a:solidFill>
            <a:schemeClr val="tx1"/>
          </a:solidFill>
          <a:latin typeface="+mn-lt"/>
          <a:ea typeface="+mn-ea"/>
          <a:cs typeface="+mn-cs"/>
        </a:defRPr>
      </a:lvl1pPr>
      <a:lvl2pPr marL="457154" algn="l" defTabSz="914307" rtl="0" eaLnBrk="1" latinLnBrk="0" hangingPunct="1">
        <a:defRPr sz="1800" kern="1200">
          <a:solidFill>
            <a:schemeClr val="tx1"/>
          </a:solidFill>
          <a:latin typeface="+mn-lt"/>
          <a:ea typeface="+mn-ea"/>
          <a:cs typeface="+mn-cs"/>
        </a:defRPr>
      </a:lvl2pPr>
      <a:lvl3pPr marL="914307" algn="l" defTabSz="914307" rtl="0" eaLnBrk="1" latinLnBrk="0" hangingPunct="1">
        <a:defRPr sz="1800" kern="1200">
          <a:solidFill>
            <a:schemeClr val="tx1"/>
          </a:solidFill>
          <a:latin typeface="+mn-lt"/>
          <a:ea typeface="+mn-ea"/>
          <a:cs typeface="+mn-cs"/>
        </a:defRPr>
      </a:lvl3pPr>
      <a:lvl4pPr marL="1371461" algn="l" defTabSz="914307" rtl="0" eaLnBrk="1" latinLnBrk="0" hangingPunct="1">
        <a:defRPr sz="1800" kern="1200">
          <a:solidFill>
            <a:schemeClr val="tx1"/>
          </a:solidFill>
          <a:latin typeface="+mn-lt"/>
          <a:ea typeface="+mn-ea"/>
          <a:cs typeface="+mn-cs"/>
        </a:defRPr>
      </a:lvl4pPr>
      <a:lvl5pPr marL="1828614" algn="l" defTabSz="914307" rtl="0" eaLnBrk="1" latinLnBrk="0" hangingPunct="1">
        <a:defRPr sz="1800" kern="1200">
          <a:solidFill>
            <a:schemeClr val="tx1"/>
          </a:solidFill>
          <a:latin typeface="+mn-lt"/>
          <a:ea typeface="+mn-ea"/>
          <a:cs typeface="+mn-cs"/>
        </a:defRPr>
      </a:lvl5pPr>
      <a:lvl6pPr marL="2285768" algn="l" defTabSz="914307" rtl="0" eaLnBrk="1" latinLnBrk="0" hangingPunct="1">
        <a:defRPr sz="1800" kern="1200">
          <a:solidFill>
            <a:schemeClr val="tx1"/>
          </a:solidFill>
          <a:latin typeface="+mn-lt"/>
          <a:ea typeface="+mn-ea"/>
          <a:cs typeface="+mn-cs"/>
        </a:defRPr>
      </a:lvl6pPr>
      <a:lvl7pPr marL="2742921" algn="l" defTabSz="914307" rtl="0" eaLnBrk="1" latinLnBrk="0" hangingPunct="1">
        <a:defRPr sz="1800" kern="1200">
          <a:solidFill>
            <a:schemeClr val="tx1"/>
          </a:solidFill>
          <a:latin typeface="+mn-lt"/>
          <a:ea typeface="+mn-ea"/>
          <a:cs typeface="+mn-cs"/>
        </a:defRPr>
      </a:lvl7pPr>
      <a:lvl8pPr marL="3200074" algn="l" defTabSz="914307" rtl="0" eaLnBrk="1" latinLnBrk="0" hangingPunct="1">
        <a:defRPr sz="1800" kern="1200">
          <a:solidFill>
            <a:schemeClr val="tx1"/>
          </a:solidFill>
          <a:latin typeface="+mn-lt"/>
          <a:ea typeface="+mn-ea"/>
          <a:cs typeface="+mn-cs"/>
        </a:defRPr>
      </a:lvl8pPr>
      <a:lvl9pPr marL="3657227" algn="l" defTabSz="9143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F26B43"/>
          </p15:clr>
        </p15:guide>
        <p15:guide id="4" pos="21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6154313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8" imgW="443" imgH="444" progId="TCLayout.ActiveDocument.1">
                  <p:embed/>
                </p:oleObj>
              </mc:Choice>
              <mc:Fallback>
                <p:oleObj name="think-cell Slide" r:id="rId8" imgW="443" imgH="444" progId="TCLayout.ActiveDocument.1">
                  <p:embed/>
                  <p:pic>
                    <p:nvPicPr>
                      <p:cNvPr id="2" name="Object 1" hidden="1"/>
                      <p:cNvPicPr/>
                      <p:nvPr/>
                    </p:nvPicPr>
                    <p:blipFill>
                      <a:blip r:embed="rId9"/>
                      <a:stretch>
                        <a:fillRect/>
                      </a:stretch>
                    </p:blipFill>
                    <p:spPr>
                      <a:xfrm>
                        <a:off x="1956" y="1590"/>
                        <a:ext cx="1953" cy="1587"/>
                      </a:xfrm>
                      <a:prstGeom prst="rect">
                        <a:avLst/>
                      </a:prstGeom>
                    </p:spPr>
                  </p:pic>
                </p:oleObj>
              </mc:Fallback>
            </mc:AlternateContent>
          </a:graphicData>
        </a:graphic>
      </p:graphicFrame>
      <p:sp>
        <p:nvSpPr>
          <p:cNvPr id="4" name="Rectangle 3"/>
          <p:cNvSpPr/>
          <p:nvPr/>
        </p:nvSpPr>
        <p:spPr bwMode="auto">
          <a:xfrm>
            <a:off x="11375938" y="6565800"/>
            <a:ext cx="480000" cy="216000"/>
          </a:xfrm>
          <a:prstGeom prst="rect">
            <a:avLst/>
          </a:prstGeom>
          <a:noFill/>
          <a:ln>
            <a:noFill/>
          </a:ln>
        </p:spPr>
        <p:txBody>
          <a:bodyPr lIns="0" tIns="0" rIns="0" bIns="0" anchor="ctr" anchorCtr="0"/>
          <a:lstStyle/>
          <a:p>
            <a:pPr marL="342865" lvl="0" indent="-342865" algn="r" eaLnBrk="0" hangingPunct="0">
              <a:spcBef>
                <a:spcPct val="20000"/>
              </a:spcBef>
              <a:buFont typeface="Arial" pitchFamily="34" charset="0"/>
              <a:buNone/>
            </a:pPr>
            <a:fld id="{77DE0158-972D-403A-B6DD-1A7CD6BBD9B1}" type="slidenum">
              <a:rPr lang="pt-PT" sz="1000" b="0" cap="none" baseline="0" noProof="0" smtClean="0">
                <a:solidFill>
                  <a:schemeClr val="tx1"/>
                </a:solidFill>
                <a:latin typeface="Open Sans Light"/>
                <a:cs typeface="Arial" pitchFamily="34" charset="0"/>
              </a:rPr>
              <a:pPr marL="342865" lvl="0" indent="-342865" algn="r" eaLnBrk="0" hangingPunct="0">
                <a:spcBef>
                  <a:spcPct val="20000"/>
                </a:spcBef>
                <a:buFont typeface="Arial" pitchFamily="34" charset="0"/>
                <a:buNone/>
              </a:pPr>
              <a:t>‹#›</a:t>
            </a:fld>
            <a:endParaRPr lang="pt-PT" sz="1000" b="0" cap="none" baseline="0" noProof="0" dirty="0">
              <a:solidFill>
                <a:schemeClr val="tx1"/>
              </a:solidFill>
              <a:latin typeface="Open Sans Light"/>
              <a:cs typeface="Arial" pitchFamily="34" charset="0"/>
            </a:endParaRPr>
          </a:p>
        </p:txBody>
      </p:sp>
      <p:sp>
        <p:nvSpPr>
          <p:cNvPr id="3" name="Rectangle 2">
            <a:extLst>
              <a:ext uri="{FF2B5EF4-FFF2-40B4-BE49-F238E27FC236}">
                <a16:creationId xmlns:a16="http://schemas.microsoft.com/office/drawing/2014/main" id="{A976C39B-BEA3-4755-B55A-633348E47235}"/>
              </a:ext>
            </a:extLst>
          </p:cNvPr>
          <p:cNvSpPr/>
          <p:nvPr/>
        </p:nvSpPr>
        <p:spPr bwMode="auto">
          <a:xfrm>
            <a:off x="3908" y="6429425"/>
            <a:ext cx="12188091" cy="108000"/>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7" name="Rectangle 6">
            <a:extLst>
              <a:ext uri="{FF2B5EF4-FFF2-40B4-BE49-F238E27FC236}">
                <a16:creationId xmlns:a16="http://schemas.microsoft.com/office/drawing/2014/main" id="{46B8AA2D-EF37-4D98-9280-E29281127C6B}"/>
              </a:ext>
            </a:extLst>
          </p:cNvPr>
          <p:cNvSpPr/>
          <p:nvPr/>
        </p:nvSpPr>
        <p:spPr bwMode="auto">
          <a:xfrm>
            <a:off x="336062" y="6630352"/>
            <a:ext cx="3200400" cy="144000"/>
          </a:xfrm>
          <a:prstGeom prst="rect">
            <a:avLst/>
          </a:prstGeom>
          <a:noFill/>
          <a:ln w="12700" cap="flat" cmpd="sng" algn="ctr">
            <a:no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rgbClr val="000000"/>
                </a:solidFill>
                <a:effectLst/>
                <a:latin typeface="Open Sans Light"/>
                <a:ea typeface="ヒラギノ角ゴ ProN W3" charset="0"/>
                <a:cs typeface="ヒラギノ角ゴ ProN W3" charset="0"/>
                <a:sym typeface="Arial" charset="0"/>
              </a:rPr>
              <a:t>NOVA SCHOOL OF BUSINESS &amp; ECONOMICS</a:t>
            </a:r>
            <a:endParaRPr kumimoji="0" lang="pt-PT" sz="900" b="0" i="0" u="none" strike="noStrike" cap="none" normalizeH="0" baseline="0" dirty="0">
              <a:ln>
                <a:noFill/>
              </a:ln>
              <a:solidFill>
                <a:srgbClr val="000000"/>
              </a:solidFill>
              <a:effectLst/>
              <a:latin typeface="Open Sans Light"/>
              <a:ea typeface="ヒラギノ角ゴ ProN W3" charset="0"/>
              <a:cs typeface="ヒラギノ角ゴ ProN W3" charset="0"/>
              <a:sym typeface="Arial" charset="0"/>
            </a:endParaRP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2" r:id="rId3"/>
    <p:sldLayoutId id="2147483667" r:id="rId4"/>
    <p:sldLayoutId id="2147483668" r:id="rId5"/>
  </p:sldLayoutIdLst>
  <p:hf hdr="0" dt="0"/>
  <p:txStyles>
    <p:titleStyle>
      <a:lvl1pPr algn="ctr" defTabSz="457154" rtl="0" eaLnBrk="0" fontAlgn="base" hangingPunct="0">
        <a:spcBef>
          <a:spcPct val="0"/>
        </a:spcBef>
        <a:spcAft>
          <a:spcPct val="0"/>
        </a:spcAft>
        <a:defRPr sz="4400" kern="1200">
          <a:solidFill>
            <a:schemeClr val="tx1"/>
          </a:solidFill>
          <a:latin typeface="+mj-lt"/>
          <a:ea typeface="Geneva" pitchFamily="-112" charset="-128"/>
          <a:cs typeface="Geneva" pitchFamily="-112" charset="-128"/>
        </a:defRPr>
      </a:lvl1pPr>
      <a:lvl2pPr algn="ctr" defTabSz="457154" rtl="0" eaLnBrk="0" fontAlgn="base" hangingPunct="0">
        <a:spcBef>
          <a:spcPct val="0"/>
        </a:spcBef>
        <a:spcAft>
          <a:spcPct val="0"/>
        </a:spcAft>
        <a:defRPr sz="4400">
          <a:solidFill>
            <a:schemeClr val="tx1"/>
          </a:solidFill>
          <a:latin typeface="Calibri" pitchFamily="-112" charset="0"/>
          <a:ea typeface="Geneva" pitchFamily="-112" charset="-128"/>
          <a:cs typeface="Geneva" pitchFamily="-112" charset="-128"/>
        </a:defRPr>
      </a:lvl2pPr>
      <a:lvl3pPr algn="ctr" defTabSz="457154" rtl="0" eaLnBrk="0" fontAlgn="base" hangingPunct="0">
        <a:spcBef>
          <a:spcPct val="0"/>
        </a:spcBef>
        <a:spcAft>
          <a:spcPct val="0"/>
        </a:spcAft>
        <a:defRPr sz="4400">
          <a:solidFill>
            <a:schemeClr val="tx1"/>
          </a:solidFill>
          <a:latin typeface="Calibri" pitchFamily="-112" charset="0"/>
          <a:ea typeface="Geneva" pitchFamily="-112" charset="-128"/>
          <a:cs typeface="Geneva" pitchFamily="-112" charset="-128"/>
        </a:defRPr>
      </a:lvl3pPr>
      <a:lvl4pPr algn="ctr" defTabSz="457154" rtl="0" eaLnBrk="0" fontAlgn="base" hangingPunct="0">
        <a:spcBef>
          <a:spcPct val="0"/>
        </a:spcBef>
        <a:spcAft>
          <a:spcPct val="0"/>
        </a:spcAft>
        <a:defRPr sz="4400">
          <a:solidFill>
            <a:schemeClr val="tx1"/>
          </a:solidFill>
          <a:latin typeface="Calibri" pitchFamily="-112" charset="0"/>
          <a:ea typeface="Geneva" pitchFamily="-112" charset="-128"/>
          <a:cs typeface="Geneva" pitchFamily="-112" charset="-128"/>
        </a:defRPr>
      </a:lvl4pPr>
      <a:lvl5pPr algn="ctr" defTabSz="457154" rtl="0" eaLnBrk="0" fontAlgn="base" hangingPunct="0">
        <a:spcBef>
          <a:spcPct val="0"/>
        </a:spcBef>
        <a:spcAft>
          <a:spcPct val="0"/>
        </a:spcAft>
        <a:defRPr sz="4400">
          <a:solidFill>
            <a:schemeClr val="tx1"/>
          </a:solidFill>
          <a:latin typeface="Calibri" pitchFamily="-112" charset="0"/>
          <a:ea typeface="Geneva" pitchFamily="-112" charset="-128"/>
          <a:cs typeface="Geneva" pitchFamily="-112" charset="-128"/>
        </a:defRPr>
      </a:lvl5pPr>
      <a:lvl6pPr marL="457154" algn="ctr" defTabSz="457154" rtl="0" fontAlgn="base">
        <a:spcBef>
          <a:spcPct val="0"/>
        </a:spcBef>
        <a:spcAft>
          <a:spcPct val="0"/>
        </a:spcAft>
        <a:defRPr sz="4400">
          <a:solidFill>
            <a:schemeClr val="tx1"/>
          </a:solidFill>
          <a:latin typeface="Calibri" pitchFamily="-112" charset="0"/>
          <a:ea typeface="Geneva" pitchFamily="-112" charset="-128"/>
          <a:cs typeface="Geneva" pitchFamily="-112" charset="-128"/>
        </a:defRPr>
      </a:lvl6pPr>
      <a:lvl7pPr marL="914307" algn="ctr" defTabSz="457154" rtl="0" fontAlgn="base">
        <a:spcBef>
          <a:spcPct val="0"/>
        </a:spcBef>
        <a:spcAft>
          <a:spcPct val="0"/>
        </a:spcAft>
        <a:defRPr sz="4400">
          <a:solidFill>
            <a:schemeClr val="tx1"/>
          </a:solidFill>
          <a:latin typeface="Calibri" pitchFamily="-112" charset="0"/>
          <a:ea typeface="Geneva" pitchFamily="-112" charset="-128"/>
          <a:cs typeface="Geneva" pitchFamily="-112" charset="-128"/>
        </a:defRPr>
      </a:lvl7pPr>
      <a:lvl8pPr marL="1371461" algn="ctr" defTabSz="457154" rtl="0" fontAlgn="base">
        <a:spcBef>
          <a:spcPct val="0"/>
        </a:spcBef>
        <a:spcAft>
          <a:spcPct val="0"/>
        </a:spcAft>
        <a:defRPr sz="4400">
          <a:solidFill>
            <a:schemeClr val="tx1"/>
          </a:solidFill>
          <a:latin typeface="Calibri" pitchFamily="-112" charset="0"/>
          <a:ea typeface="Geneva" pitchFamily="-112" charset="-128"/>
          <a:cs typeface="Geneva" pitchFamily="-112" charset="-128"/>
        </a:defRPr>
      </a:lvl8pPr>
      <a:lvl9pPr marL="1828614" algn="ctr" defTabSz="457154" rtl="0" fontAlgn="base">
        <a:spcBef>
          <a:spcPct val="0"/>
        </a:spcBef>
        <a:spcAft>
          <a:spcPct val="0"/>
        </a:spcAft>
        <a:defRPr sz="4400">
          <a:solidFill>
            <a:schemeClr val="tx1"/>
          </a:solidFill>
          <a:latin typeface="Calibri" pitchFamily="-112" charset="0"/>
          <a:ea typeface="Geneva" pitchFamily="-112" charset="-128"/>
          <a:cs typeface="Geneva" pitchFamily="-112" charset="-128"/>
        </a:defRPr>
      </a:lvl9pPr>
    </p:titleStyle>
    <p:bodyStyle>
      <a:lvl1pPr marL="342865" indent="-342865" algn="just" defTabSz="457154" rtl="0" eaLnBrk="0" fontAlgn="base" hangingPunct="0">
        <a:spcBef>
          <a:spcPct val="20000"/>
        </a:spcBef>
        <a:spcAft>
          <a:spcPct val="0"/>
        </a:spcAft>
        <a:buFont typeface="Arial" pitchFamily="34" charset="0"/>
        <a:buChar char="•"/>
        <a:defRPr sz="3200" kern="1200">
          <a:solidFill>
            <a:schemeClr val="tx1"/>
          </a:solidFill>
          <a:latin typeface="+mn-lt"/>
          <a:ea typeface="Geneva" pitchFamily="-112" charset="-128"/>
          <a:cs typeface="Geneva" pitchFamily="-112" charset="-128"/>
        </a:defRPr>
      </a:lvl1pPr>
      <a:lvl2pPr marL="742874" indent="-285721" algn="just" defTabSz="457154" rtl="0" eaLnBrk="0" fontAlgn="base" hangingPunct="0">
        <a:spcBef>
          <a:spcPct val="20000"/>
        </a:spcBef>
        <a:spcAft>
          <a:spcPct val="0"/>
        </a:spcAft>
        <a:buFont typeface="Arial" pitchFamily="34" charset="0"/>
        <a:buChar char="–"/>
        <a:defRPr sz="2800" kern="1200">
          <a:solidFill>
            <a:schemeClr val="tx1"/>
          </a:solidFill>
          <a:latin typeface="+mn-lt"/>
          <a:ea typeface="Geneva" pitchFamily="-112" charset="-128"/>
          <a:cs typeface="+mn-cs"/>
        </a:defRPr>
      </a:lvl2pPr>
      <a:lvl3pPr marL="1142884" indent="-228577" algn="just" defTabSz="457154" rtl="0" eaLnBrk="0" fontAlgn="base" hangingPunct="0">
        <a:spcBef>
          <a:spcPct val="20000"/>
        </a:spcBef>
        <a:spcAft>
          <a:spcPct val="0"/>
        </a:spcAft>
        <a:buFont typeface="Arial" pitchFamily="34" charset="0"/>
        <a:buChar char="•"/>
        <a:defRPr sz="2400" kern="1200">
          <a:solidFill>
            <a:schemeClr val="tx1"/>
          </a:solidFill>
          <a:latin typeface="+mn-lt"/>
          <a:ea typeface="Geneva" pitchFamily="-112" charset="-128"/>
          <a:cs typeface="+mn-cs"/>
        </a:defRPr>
      </a:lvl3pPr>
      <a:lvl4pPr marL="1600037" indent="-228577" algn="just" defTabSz="457154" rtl="0" eaLnBrk="0" fontAlgn="base" hangingPunct="0">
        <a:spcBef>
          <a:spcPct val="20000"/>
        </a:spcBef>
        <a:spcAft>
          <a:spcPct val="0"/>
        </a:spcAft>
        <a:buFont typeface="Arial" pitchFamily="34" charset="0"/>
        <a:buChar char="–"/>
        <a:defRPr sz="2000" kern="1200">
          <a:solidFill>
            <a:schemeClr val="tx1"/>
          </a:solidFill>
          <a:latin typeface="+mn-lt"/>
          <a:ea typeface="Geneva" pitchFamily="-112" charset="-128"/>
          <a:cs typeface="+mn-cs"/>
        </a:defRPr>
      </a:lvl4pPr>
      <a:lvl5pPr marL="2057191" indent="-228577" algn="just" defTabSz="457154" rtl="0" eaLnBrk="0" fontAlgn="base" hangingPunct="0">
        <a:spcBef>
          <a:spcPct val="20000"/>
        </a:spcBef>
        <a:spcAft>
          <a:spcPct val="0"/>
        </a:spcAft>
        <a:buFont typeface="Arial" pitchFamily="34" charset="0"/>
        <a:buChar char="»"/>
        <a:defRPr sz="2000" kern="1200">
          <a:solidFill>
            <a:schemeClr val="tx1"/>
          </a:solidFill>
          <a:latin typeface="+mn-lt"/>
          <a:ea typeface="Geneva" pitchFamily="-112" charset="-128"/>
          <a:cs typeface="+mn-cs"/>
        </a:defRPr>
      </a:lvl5pPr>
      <a:lvl6pPr marL="2514344"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7"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4"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PT"/>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7" algn="l" defTabSz="457154" rtl="0" eaLnBrk="1" latinLnBrk="0" hangingPunct="1">
        <a:defRPr sz="1800" kern="1200">
          <a:solidFill>
            <a:schemeClr val="tx1"/>
          </a:solidFill>
          <a:latin typeface="+mn-lt"/>
          <a:ea typeface="+mn-ea"/>
          <a:cs typeface="+mn-cs"/>
        </a:defRPr>
      </a:lvl3pPr>
      <a:lvl4pPr marL="1371461" algn="l" defTabSz="457154" rtl="0" eaLnBrk="1" latinLnBrk="0" hangingPunct="1">
        <a:defRPr sz="1800" kern="1200">
          <a:solidFill>
            <a:schemeClr val="tx1"/>
          </a:solidFill>
          <a:latin typeface="+mn-lt"/>
          <a:ea typeface="+mn-ea"/>
          <a:cs typeface="+mn-cs"/>
        </a:defRPr>
      </a:lvl4pPr>
      <a:lvl5pPr marL="1828614" algn="l" defTabSz="457154" rtl="0" eaLnBrk="1" latinLnBrk="0" hangingPunct="1">
        <a:defRPr sz="1800" kern="1200">
          <a:solidFill>
            <a:schemeClr val="tx1"/>
          </a:solidFill>
          <a:latin typeface="+mn-lt"/>
          <a:ea typeface="+mn-ea"/>
          <a:cs typeface="+mn-cs"/>
        </a:defRPr>
      </a:lvl5pPr>
      <a:lvl6pPr marL="2285768" algn="l" defTabSz="457154" rtl="0" eaLnBrk="1" latinLnBrk="0" hangingPunct="1">
        <a:defRPr sz="1800" kern="1200">
          <a:solidFill>
            <a:schemeClr val="tx1"/>
          </a:solidFill>
          <a:latin typeface="+mn-lt"/>
          <a:ea typeface="+mn-ea"/>
          <a:cs typeface="+mn-cs"/>
        </a:defRPr>
      </a:lvl6pPr>
      <a:lvl7pPr marL="2742921" algn="l" defTabSz="457154" rtl="0" eaLnBrk="1" latinLnBrk="0" hangingPunct="1">
        <a:defRPr sz="1800" kern="1200">
          <a:solidFill>
            <a:schemeClr val="tx1"/>
          </a:solidFill>
          <a:latin typeface="+mn-lt"/>
          <a:ea typeface="+mn-ea"/>
          <a:cs typeface="+mn-cs"/>
        </a:defRPr>
      </a:lvl7pPr>
      <a:lvl8pPr marL="3200074" algn="l" defTabSz="457154" rtl="0" eaLnBrk="1" latinLnBrk="0" hangingPunct="1">
        <a:defRPr sz="1800" kern="1200">
          <a:solidFill>
            <a:schemeClr val="tx1"/>
          </a:solidFill>
          <a:latin typeface="+mn-lt"/>
          <a:ea typeface="+mn-ea"/>
          <a:cs typeface="+mn-cs"/>
        </a:defRPr>
      </a:lvl8pPr>
      <a:lvl9pPr marL="3657227" algn="l" defTabSz="4571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8">
          <p15:clr>
            <a:srgbClr val="F26B43"/>
          </p15:clr>
        </p15:guide>
        <p15:guide id="4" pos="212">
          <p15:clr>
            <a:srgbClr val="F26B43"/>
          </p15:clr>
        </p15:guide>
        <p15:guide id="5" orient="horz" pos="404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3E13BA-17A8-41FE-9ECB-FEA851BA6176}"/>
              </a:ext>
            </a:extLst>
          </p:cNvPr>
          <p:cNvSpPr/>
          <p:nvPr/>
        </p:nvSpPr>
        <p:spPr bwMode="auto">
          <a:xfrm>
            <a:off x="11375938" y="6565800"/>
            <a:ext cx="480000" cy="216000"/>
          </a:xfrm>
          <a:prstGeom prst="rect">
            <a:avLst/>
          </a:prstGeom>
          <a:noFill/>
          <a:ln>
            <a:noFill/>
          </a:ln>
        </p:spPr>
        <p:txBody>
          <a:bodyPr lIns="0" tIns="0" rIns="0" bIns="0" anchor="ctr" anchorCtr="0"/>
          <a:lstStyle/>
          <a:p>
            <a:pPr marL="342865" marR="0" lvl="0" indent="-342865" algn="r" defTabSz="914400" rtl="0" eaLnBrk="0" fontAlgn="auto" latinLnBrk="0" hangingPunct="0">
              <a:lnSpc>
                <a:spcPct val="100000"/>
              </a:lnSpc>
              <a:spcBef>
                <a:spcPct val="20000"/>
              </a:spcBef>
              <a:spcAft>
                <a:spcPts val="0"/>
              </a:spcAft>
              <a:buClrTx/>
              <a:buSzTx/>
              <a:buFont typeface="Arial" pitchFamily="34" charset="0"/>
              <a:buNone/>
              <a:tabLst/>
              <a:defRPr/>
            </a:pPr>
            <a:fld id="{77DE0158-972D-403A-B6DD-1A7CD6BBD9B1}" type="slidenum">
              <a:rPr kumimoji="0" lang="pt-PT" sz="1000" b="0" i="0" u="none" strike="noStrike" kern="1200" cap="none" spc="0" normalizeH="0" baseline="0" noProof="0" smtClean="0">
                <a:ln>
                  <a:noFill/>
                </a:ln>
                <a:solidFill>
                  <a:srgbClr val="000000"/>
                </a:solidFill>
                <a:effectLst/>
                <a:uLnTx/>
                <a:uFillTx/>
                <a:latin typeface="Open Sans Light"/>
                <a:cs typeface="Arial" pitchFamily="34" charset="0"/>
              </a:rPr>
              <a:pPr marL="342865" marR="0" lvl="0" indent="-342865" algn="r" defTabSz="914400" rtl="0" eaLnBrk="0" fontAlgn="auto" latinLnBrk="0" hangingPunct="0">
                <a:lnSpc>
                  <a:spcPct val="100000"/>
                </a:lnSpc>
                <a:spcBef>
                  <a:spcPct val="20000"/>
                </a:spcBef>
                <a:spcAft>
                  <a:spcPts val="0"/>
                </a:spcAft>
                <a:buClrTx/>
                <a:buSzTx/>
                <a:buFont typeface="Arial" pitchFamily="34" charset="0"/>
                <a:buNone/>
                <a:tabLst/>
                <a:defRPr/>
              </a:pPr>
              <a:t>‹#›</a:t>
            </a:fld>
            <a:endParaRPr kumimoji="0" lang="pt-PT" sz="1000" b="0" i="0" u="none" strike="noStrike" kern="1200" cap="none" spc="0" normalizeH="0" baseline="0" noProof="0" dirty="0">
              <a:ln>
                <a:noFill/>
              </a:ln>
              <a:solidFill>
                <a:srgbClr val="000000"/>
              </a:solidFill>
              <a:effectLst/>
              <a:uLnTx/>
              <a:uFillTx/>
              <a:latin typeface="Open Sans Light"/>
              <a:cs typeface="Arial" pitchFamily="34" charset="0"/>
            </a:endParaRPr>
          </a:p>
        </p:txBody>
      </p:sp>
      <p:sp>
        <p:nvSpPr>
          <p:cNvPr id="3" name="Rectangle 2">
            <a:extLst>
              <a:ext uri="{FF2B5EF4-FFF2-40B4-BE49-F238E27FC236}">
                <a16:creationId xmlns:a16="http://schemas.microsoft.com/office/drawing/2014/main" id="{ACA66A4F-C069-4576-A860-FE777B5F295A}"/>
              </a:ext>
            </a:extLst>
          </p:cNvPr>
          <p:cNvSpPr/>
          <p:nvPr/>
        </p:nvSpPr>
        <p:spPr bwMode="auto">
          <a:xfrm>
            <a:off x="3908" y="6429425"/>
            <a:ext cx="12188091" cy="108000"/>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t-PT" sz="1600" b="0" i="0" u="none" strike="noStrike" kern="1200" cap="none" spc="0" normalizeH="0" baseline="0" noProof="0" dirty="0">
              <a:ln>
                <a:noFill/>
              </a:ln>
              <a:solidFill>
                <a:srgbClr val="000000"/>
              </a:solidFill>
              <a:effectLst/>
              <a:uLnTx/>
              <a:uFillTx/>
              <a:latin typeface="Arial" charset="0"/>
              <a:ea typeface="ヒラギノ角ゴ ProN W3" charset="0"/>
              <a:cs typeface="ヒラギノ角ゴ ProN W3" charset="0"/>
              <a:sym typeface="Arial" charset="0"/>
            </a:endParaRPr>
          </a:p>
        </p:txBody>
      </p:sp>
      <p:sp>
        <p:nvSpPr>
          <p:cNvPr id="4" name="Rectangle 3">
            <a:extLst>
              <a:ext uri="{FF2B5EF4-FFF2-40B4-BE49-F238E27FC236}">
                <a16:creationId xmlns:a16="http://schemas.microsoft.com/office/drawing/2014/main" id="{4831679B-88FD-47B3-8E01-211B9C4F69B0}"/>
              </a:ext>
            </a:extLst>
          </p:cNvPr>
          <p:cNvSpPr/>
          <p:nvPr/>
        </p:nvSpPr>
        <p:spPr bwMode="auto">
          <a:xfrm>
            <a:off x="336062" y="6630352"/>
            <a:ext cx="3200400" cy="144000"/>
          </a:xfrm>
          <a:prstGeom prst="rect">
            <a:avLst/>
          </a:prstGeom>
          <a:noFill/>
          <a:ln w="12700" cap="flat" cmpd="sng" algn="ctr">
            <a:noFill/>
            <a:prstDash val="solid"/>
            <a:round/>
            <a:headEnd type="none" w="med" len="med"/>
            <a:tailEnd type="none" w="med" len="med"/>
          </a:ln>
          <a:effectLst/>
        </p:spPr>
        <p:txBody>
          <a:bodyPr vert="horz" wrap="square" lIns="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Open Sans Light"/>
                <a:ea typeface="ヒラギノ角ゴ ProN W3" charset="0"/>
                <a:cs typeface="ヒラギノ角ゴ ProN W3" charset="0"/>
                <a:sym typeface="Arial" charset="0"/>
              </a:rPr>
              <a:t>NOVA SCHOOL OF BUSINESS &amp; ECONOMICS</a:t>
            </a:r>
            <a:endParaRPr kumimoji="0" lang="pt-PT" sz="900" b="0" i="0" u="none" strike="noStrike" kern="1200" cap="none" spc="0" normalizeH="0" baseline="0" noProof="0" dirty="0">
              <a:ln>
                <a:noFill/>
              </a:ln>
              <a:solidFill>
                <a:srgbClr val="000000"/>
              </a:solidFill>
              <a:effectLst/>
              <a:uLnTx/>
              <a:uFillTx/>
              <a:latin typeface="Open Sans Light"/>
              <a:ea typeface="ヒラギノ角ゴ ProN W3" charset="0"/>
              <a:cs typeface="ヒラギノ角ゴ ProN W3" charset="0"/>
              <a:sym typeface="Arial" charset="0"/>
            </a:endParaRPr>
          </a:p>
        </p:txBody>
      </p:sp>
    </p:spTree>
    <p:extLst>
      <p:ext uri="{BB962C8B-B14F-4D97-AF65-F5344CB8AC3E}">
        <p14:creationId xmlns:p14="http://schemas.microsoft.com/office/powerpoint/2010/main" val="3821577744"/>
      </p:ext>
    </p:extLst>
  </p:cSld>
  <p:clrMap bg1="lt1" tx1="dk1" bg2="lt2" tx2="dk2" accent1="accent1" accent2="accent2" accent3="accent3" accent4="accent4" accent5="accent5" accent6="accent6" hlink="hlink" folHlink="folHlink"/>
  <p:sldLayoutIdLst>
    <p:sldLayoutId id="2147483666" r:id="rId1"/>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1143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2286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3429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4572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5715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6858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8001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91440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descr="Image">
            <a:extLst>
              <a:ext uri="{FF2B5EF4-FFF2-40B4-BE49-F238E27FC236}">
                <a16:creationId xmlns:a16="http://schemas.microsoft.com/office/drawing/2014/main" id="{49862464-1843-4B6F-AAF2-DAC45429C089}"/>
              </a:ext>
            </a:extLst>
          </p:cNvPr>
          <p:cNvPicPr>
            <a:picLocks noChangeAspect="1"/>
          </p:cNvPicPr>
          <p:nvPr/>
        </p:nvPicPr>
        <p:blipFill>
          <a:blip r:embed="rId8"/>
          <a:stretch>
            <a:fillRect/>
          </a:stretch>
        </p:blipFill>
        <p:spPr>
          <a:xfrm>
            <a:off x="336000" y="6105724"/>
            <a:ext cx="11520000" cy="360000"/>
          </a:xfrm>
          <a:prstGeom prst="rect">
            <a:avLst/>
          </a:prstGeom>
          <a:ln w="12700">
            <a:miter lim="400000"/>
          </a:ln>
        </p:spPr>
      </p:pic>
    </p:spTree>
    <p:extLst>
      <p:ext uri="{BB962C8B-B14F-4D97-AF65-F5344CB8AC3E}">
        <p14:creationId xmlns:p14="http://schemas.microsoft.com/office/powerpoint/2010/main" val="34346148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85" r:id="rId6"/>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54" algn="ctr" rtl="0" eaLnBrk="1" fontAlgn="base" hangingPunct="1">
        <a:spcBef>
          <a:spcPct val="0"/>
        </a:spcBef>
        <a:spcAft>
          <a:spcPct val="0"/>
        </a:spcAft>
        <a:defRPr sz="4400">
          <a:solidFill>
            <a:schemeClr val="tx1"/>
          </a:solidFill>
          <a:latin typeface="Calibri" pitchFamily="34" charset="0"/>
        </a:defRPr>
      </a:lvl6pPr>
      <a:lvl7pPr marL="914307" algn="ctr" rtl="0" eaLnBrk="1" fontAlgn="base" hangingPunct="1">
        <a:spcBef>
          <a:spcPct val="0"/>
        </a:spcBef>
        <a:spcAft>
          <a:spcPct val="0"/>
        </a:spcAft>
        <a:defRPr sz="4400">
          <a:solidFill>
            <a:schemeClr val="tx1"/>
          </a:solidFill>
          <a:latin typeface="Calibri" pitchFamily="34" charset="0"/>
        </a:defRPr>
      </a:lvl7pPr>
      <a:lvl8pPr marL="1371461" algn="ctr" rtl="0" eaLnBrk="1" fontAlgn="base" hangingPunct="1">
        <a:spcBef>
          <a:spcPct val="0"/>
        </a:spcBef>
        <a:spcAft>
          <a:spcPct val="0"/>
        </a:spcAft>
        <a:defRPr sz="4400">
          <a:solidFill>
            <a:schemeClr val="tx1"/>
          </a:solidFill>
          <a:latin typeface="Calibri" pitchFamily="34" charset="0"/>
        </a:defRPr>
      </a:lvl8pPr>
      <a:lvl9pPr marL="1828614" algn="ctr" rtl="0" eaLnBrk="1" fontAlgn="base" hangingPunct="1">
        <a:spcBef>
          <a:spcPct val="0"/>
        </a:spcBef>
        <a:spcAft>
          <a:spcPct val="0"/>
        </a:spcAft>
        <a:defRPr sz="4400">
          <a:solidFill>
            <a:schemeClr val="tx1"/>
          </a:solidFill>
          <a:latin typeface="Calibri" pitchFamily="34" charset="0"/>
        </a:defRPr>
      </a:lvl9pPr>
    </p:titleStyle>
    <p:bodyStyle>
      <a:lvl1pPr marL="342865" indent="-342865"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874" indent="-28572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2884" indent="-228577"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037" indent="-228577"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191" indent="-228577"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344"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7"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4" indent="-228577" algn="l" defTabSz="91430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307" rtl="0" eaLnBrk="1" latinLnBrk="0" hangingPunct="1">
        <a:defRPr sz="1800" kern="1200">
          <a:solidFill>
            <a:schemeClr val="tx1"/>
          </a:solidFill>
          <a:latin typeface="+mn-lt"/>
          <a:ea typeface="+mn-ea"/>
          <a:cs typeface="+mn-cs"/>
        </a:defRPr>
      </a:lvl1pPr>
      <a:lvl2pPr marL="457154" algn="l" defTabSz="914307" rtl="0" eaLnBrk="1" latinLnBrk="0" hangingPunct="1">
        <a:defRPr sz="1800" kern="1200">
          <a:solidFill>
            <a:schemeClr val="tx1"/>
          </a:solidFill>
          <a:latin typeface="+mn-lt"/>
          <a:ea typeface="+mn-ea"/>
          <a:cs typeface="+mn-cs"/>
        </a:defRPr>
      </a:lvl2pPr>
      <a:lvl3pPr marL="914307" algn="l" defTabSz="914307" rtl="0" eaLnBrk="1" latinLnBrk="0" hangingPunct="1">
        <a:defRPr sz="1800" kern="1200">
          <a:solidFill>
            <a:schemeClr val="tx1"/>
          </a:solidFill>
          <a:latin typeface="+mn-lt"/>
          <a:ea typeface="+mn-ea"/>
          <a:cs typeface="+mn-cs"/>
        </a:defRPr>
      </a:lvl3pPr>
      <a:lvl4pPr marL="1371461" algn="l" defTabSz="914307" rtl="0" eaLnBrk="1" latinLnBrk="0" hangingPunct="1">
        <a:defRPr sz="1800" kern="1200">
          <a:solidFill>
            <a:schemeClr val="tx1"/>
          </a:solidFill>
          <a:latin typeface="+mn-lt"/>
          <a:ea typeface="+mn-ea"/>
          <a:cs typeface="+mn-cs"/>
        </a:defRPr>
      </a:lvl4pPr>
      <a:lvl5pPr marL="1828614" algn="l" defTabSz="914307" rtl="0" eaLnBrk="1" latinLnBrk="0" hangingPunct="1">
        <a:defRPr sz="1800" kern="1200">
          <a:solidFill>
            <a:schemeClr val="tx1"/>
          </a:solidFill>
          <a:latin typeface="+mn-lt"/>
          <a:ea typeface="+mn-ea"/>
          <a:cs typeface="+mn-cs"/>
        </a:defRPr>
      </a:lvl5pPr>
      <a:lvl6pPr marL="2285768" algn="l" defTabSz="914307" rtl="0" eaLnBrk="1" latinLnBrk="0" hangingPunct="1">
        <a:defRPr sz="1800" kern="1200">
          <a:solidFill>
            <a:schemeClr val="tx1"/>
          </a:solidFill>
          <a:latin typeface="+mn-lt"/>
          <a:ea typeface="+mn-ea"/>
          <a:cs typeface="+mn-cs"/>
        </a:defRPr>
      </a:lvl6pPr>
      <a:lvl7pPr marL="2742921" algn="l" defTabSz="914307" rtl="0" eaLnBrk="1" latinLnBrk="0" hangingPunct="1">
        <a:defRPr sz="1800" kern="1200">
          <a:solidFill>
            <a:schemeClr val="tx1"/>
          </a:solidFill>
          <a:latin typeface="+mn-lt"/>
          <a:ea typeface="+mn-ea"/>
          <a:cs typeface="+mn-cs"/>
        </a:defRPr>
      </a:lvl7pPr>
      <a:lvl8pPr marL="3200074" algn="l" defTabSz="914307" rtl="0" eaLnBrk="1" latinLnBrk="0" hangingPunct="1">
        <a:defRPr sz="1800" kern="1200">
          <a:solidFill>
            <a:schemeClr val="tx1"/>
          </a:solidFill>
          <a:latin typeface="+mn-lt"/>
          <a:ea typeface="+mn-ea"/>
          <a:cs typeface="+mn-cs"/>
        </a:defRPr>
      </a:lvl8pPr>
      <a:lvl9pPr marL="3657227" algn="l" defTabSz="9143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9">
          <p15:clr>
            <a:srgbClr val="F26B43"/>
          </p15:clr>
        </p15:guide>
        <p15:guide id="4" pos="21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668661768"/>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10" imgW="443" imgH="444" progId="TCLayout.ActiveDocument.1">
                  <p:embed/>
                </p:oleObj>
              </mc:Choice>
              <mc:Fallback>
                <p:oleObj name="think-cell Slide" r:id="rId10" imgW="443" imgH="444" progId="TCLayout.ActiveDocument.1">
                  <p:embed/>
                  <p:pic>
                    <p:nvPicPr>
                      <p:cNvPr id="2" name="Object 1" hidden="1"/>
                      <p:cNvPicPr/>
                      <p:nvPr/>
                    </p:nvPicPr>
                    <p:blipFill>
                      <a:blip r:embed="rId11"/>
                      <a:stretch>
                        <a:fillRect/>
                      </a:stretch>
                    </p:blipFill>
                    <p:spPr>
                      <a:xfrm>
                        <a:off x="1956" y="1590"/>
                        <a:ext cx="1953" cy="1587"/>
                      </a:xfrm>
                      <a:prstGeom prst="rect">
                        <a:avLst/>
                      </a:prstGeom>
                    </p:spPr>
                  </p:pic>
                </p:oleObj>
              </mc:Fallback>
            </mc:AlternateContent>
          </a:graphicData>
        </a:graphic>
      </p:graphicFrame>
      <p:sp>
        <p:nvSpPr>
          <p:cNvPr id="4" name="Rectangle 3"/>
          <p:cNvSpPr/>
          <p:nvPr/>
        </p:nvSpPr>
        <p:spPr bwMode="auto">
          <a:xfrm>
            <a:off x="11375938" y="6565800"/>
            <a:ext cx="480000" cy="216000"/>
          </a:xfrm>
          <a:prstGeom prst="rect">
            <a:avLst/>
          </a:prstGeom>
          <a:noFill/>
          <a:ln>
            <a:noFill/>
          </a:ln>
        </p:spPr>
        <p:txBody>
          <a:bodyPr lIns="0" tIns="0" rIns="0" bIns="0" anchor="ctr" anchorCtr="0"/>
          <a:lstStyle/>
          <a:p>
            <a:pPr marL="342865" lvl="0" indent="-342865" algn="r" eaLnBrk="0" hangingPunct="0">
              <a:spcBef>
                <a:spcPct val="20000"/>
              </a:spcBef>
              <a:buFont typeface="Arial" pitchFamily="34" charset="0"/>
              <a:buNone/>
            </a:pPr>
            <a:fld id="{77DE0158-972D-403A-B6DD-1A7CD6BBD9B1}" type="slidenum">
              <a:rPr lang="pt-PT" sz="1000" b="0" cap="none" baseline="0" noProof="0" smtClean="0">
                <a:solidFill>
                  <a:schemeClr val="tx1"/>
                </a:solidFill>
                <a:latin typeface="Open Sans Light"/>
                <a:cs typeface="Arial" pitchFamily="34" charset="0"/>
              </a:rPr>
              <a:pPr marL="342865" lvl="0" indent="-342865" algn="r" eaLnBrk="0" hangingPunct="0">
                <a:spcBef>
                  <a:spcPct val="20000"/>
                </a:spcBef>
                <a:buFont typeface="Arial" pitchFamily="34" charset="0"/>
                <a:buNone/>
              </a:pPr>
              <a:t>‹#›</a:t>
            </a:fld>
            <a:endParaRPr lang="pt-PT" sz="1000" b="0" cap="none" baseline="0" noProof="0" dirty="0">
              <a:solidFill>
                <a:schemeClr val="tx1"/>
              </a:solidFill>
              <a:latin typeface="Open Sans Light"/>
              <a:cs typeface="Arial" pitchFamily="34" charset="0"/>
            </a:endParaRPr>
          </a:p>
        </p:txBody>
      </p:sp>
      <p:sp>
        <p:nvSpPr>
          <p:cNvPr id="3" name="Rectangle 2">
            <a:extLst>
              <a:ext uri="{FF2B5EF4-FFF2-40B4-BE49-F238E27FC236}">
                <a16:creationId xmlns:a16="http://schemas.microsoft.com/office/drawing/2014/main" id="{A976C39B-BEA3-4755-B55A-633348E47235}"/>
              </a:ext>
            </a:extLst>
          </p:cNvPr>
          <p:cNvSpPr/>
          <p:nvPr/>
        </p:nvSpPr>
        <p:spPr bwMode="auto">
          <a:xfrm>
            <a:off x="3908" y="6429425"/>
            <a:ext cx="12188091" cy="108000"/>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pic>
        <p:nvPicPr>
          <p:cNvPr id="6" name="Image" descr="Image">
            <a:extLst>
              <a:ext uri="{FF2B5EF4-FFF2-40B4-BE49-F238E27FC236}">
                <a16:creationId xmlns:a16="http://schemas.microsoft.com/office/drawing/2014/main" id="{A3A91A08-17A2-49CA-8D7B-0F5F75227E4A}"/>
              </a:ext>
            </a:extLst>
          </p:cNvPr>
          <p:cNvPicPr>
            <a:picLocks noChangeAspect="1"/>
          </p:cNvPicPr>
          <p:nvPr/>
        </p:nvPicPr>
        <p:blipFill>
          <a:blip r:embed="rId12"/>
          <a:stretch>
            <a:fillRect/>
          </a:stretch>
        </p:blipFill>
        <p:spPr>
          <a:xfrm>
            <a:off x="10561243" y="289605"/>
            <a:ext cx="1294207" cy="216000"/>
          </a:xfrm>
          <a:prstGeom prst="rect">
            <a:avLst/>
          </a:prstGeom>
          <a:ln w="12700">
            <a:miter lim="400000"/>
          </a:ln>
        </p:spPr>
      </p:pic>
    </p:spTree>
    <p:extLst>
      <p:ext uri="{BB962C8B-B14F-4D97-AF65-F5344CB8AC3E}">
        <p14:creationId xmlns:p14="http://schemas.microsoft.com/office/powerpoint/2010/main" val="98028222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6" r:id="rId4"/>
    <p:sldLayoutId id="2147483682" r:id="rId5"/>
    <p:sldLayoutId id="2147483683" r:id="rId6"/>
    <p:sldLayoutId id="2147483684" r:id="rId7"/>
  </p:sldLayoutIdLst>
  <p:hf hdr="0" dt="0"/>
  <p:txStyles>
    <p:titleStyle>
      <a:lvl1pPr algn="ctr" defTabSz="457154" rtl="0" eaLnBrk="1" fontAlgn="base" hangingPunct="1">
        <a:spcBef>
          <a:spcPct val="0"/>
        </a:spcBef>
        <a:spcAft>
          <a:spcPct val="0"/>
        </a:spcAft>
        <a:defRPr sz="4400" kern="1200">
          <a:solidFill>
            <a:schemeClr val="tx1"/>
          </a:solidFill>
          <a:latin typeface="+mj-lt"/>
          <a:ea typeface="Geneva" pitchFamily="-112" charset="-128"/>
          <a:cs typeface="Geneva" pitchFamily="-112" charset="-128"/>
        </a:defRPr>
      </a:lvl1pPr>
      <a:lvl2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2pPr>
      <a:lvl3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3pPr>
      <a:lvl4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4pPr>
      <a:lvl5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5pPr>
      <a:lvl6pPr marL="45715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6pPr>
      <a:lvl7pPr marL="914307"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7pPr>
      <a:lvl8pPr marL="1371461"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8pPr>
      <a:lvl9pPr marL="182861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9pPr>
    </p:titleStyle>
    <p:bodyStyle>
      <a:lvl1pPr marL="342865" indent="-342865" algn="just" defTabSz="457154" rtl="0" eaLnBrk="1" fontAlgn="base" hangingPunct="1">
        <a:spcBef>
          <a:spcPct val="20000"/>
        </a:spcBef>
        <a:spcAft>
          <a:spcPct val="0"/>
        </a:spcAft>
        <a:buFont typeface="Arial" pitchFamily="34" charset="0"/>
        <a:buChar char="•"/>
        <a:defRPr sz="3200" kern="1200">
          <a:solidFill>
            <a:schemeClr val="tx1"/>
          </a:solidFill>
          <a:latin typeface="+mn-lt"/>
          <a:ea typeface="Geneva" pitchFamily="-112" charset="-128"/>
          <a:cs typeface="Geneva" pitchFamily="-112" charset="-128"/>
        </a:defRPr>
      </a:lvl1pPr>
      <a:lvl2pPr marL="742874" indent="-285721" algn="just" defTabSz="457154" rtl="0" eaLnBrk="1" fontAlgn="base" hangingPunct="1">
        <a:spcBef>
          <a:spcPct val="20000"/>
        </a:spcBef>
        <a:spcAft>
          <a:spcPct val="0"/>
        </a:spcAft>
        <a:buFont typeface="Arial" pitchFamily="34" charset="0"/>
        <a:buChar char="–"/>
        <a:defRPr sz="2800" kern="1200">
          <a:solidFill>
            <a:schemeClr val="tx1"/>
          </a:solidFill>
          <a:latin typeface="+mn-lt"/>
          <a:ea typeface="Geneva" pitchFamily="-112" charset="-128"/>
          <a:cs typeface="+mn-cs"/>
        </a:defRPr>
      </a:lvl2pPr>
      <a:lvl3pPr marL="1142884" indent="-228577" algn="just" defTabSz="457154" rtl="0" eaLnBrk="1" fontAlgn="base" hangingPunct="1">
        <a:spcBef>
          <a:spcPct val="20000"/>
        </a:spcBef>
        <a:spcAft>
          <a:spcPct val="0"/>
        </a:spcAft>
        <a:buFont typeface="Arial" pitchFamily="34" charset="0"/>
        <a:buChar char="•"/>
        <a:defRPr sz="2400" kern="1200">
          <a:solidFill>
            <a:schemeClr val="tx1"/>
          </a:solidFill>
          <a:latin typeface="+mn-lt"/>
          <a:ea typeface="Geneva" pitchFamily="-112" charset="-128"/>
          <a:cs typeface="+mn-cs"/>
        </a:defRPr>
      </a:lvl3pPr>
      <a:lvl4pPr marL="1600037" indent="-228577" algn="just" defTabSz="457154" rtl="0" eaLnBrk="1" fontAlgn="base" hangingPunct="1">
        <a:spcBef>
          <a:spcPct val="20000"/>
        </a:spcBef>
        <a:spcAft>
          <a:spcPct val="0"/>
        </a:spcAft>
        <a:buFont typeface="Arial" pitchFamily="34" charset="0"/>
        <a:buChar char="–"/>
        <a:defRPr sz="2000" kern="1200">
          <a:solidFill>
            <a:schemeClr val="tx1"/>
          </a:solidFill>
          <a:latin typeface="+mn-lt"/>
          <a:ea typeface="Geneva" pitchFamily="-112" charset="-128"/>
          <a:cs typeface="+mn-cs"/>
        </a:defRPr>
      </a:lvl4pPr>
      <a:lvl5pPr marL="2057191" indent="-228577" algn="just" defTabSz="457154" rtl="0" eaLnBrk="1" fontAlgn="base" hangingPunct="1">
        <a:spcBef>
          <a:spcPct val="20000"/>
        </a:spcBef>
        <a:spcAft>
          <a:spcPct val="0"/>
        </a:spcAft>
        <a:buFont typeface="Arial" pitchFamily="34" charset="0"/>
        <a:buChar char="»"/>
        <a:defRPr sz="2000" kern="1200">
          <a:solidFill>
            <a:schemeClr val="tx1"/>
          </a:solidFill>
          <a:latin typeface="+mn-lt"/>
          <a:ea typeface="Geneva" pitchFamily="-112" charset="-128"/>
          <a:cs typeface="+mn-cs"/>
        </a:defRPr>
      </a:lvl5pPr>
      <a:lvl6pPr marL="2514344"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7"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4"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pt-PT"/>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7" algn="l" defTabSz="457154" rtl="0" eaLnBrk="1" latinLnBrk="0" hangingPunct="1">
        <a:defRPr sz="1800" kern="1200">
          <a:solidFill>
            <a:schemeClr val="tx1"/>
          </a:solidFill>
          <a:latin typeface="+mn-lt"/>
          <a:ea typeface="+mn-ea"/>
          <a:cs typeface="+mn-cs"/>
        </a:defRPr>
      </a:lvl3pPr>
      <a:lvl4pPr marL="1371461" algn="l" defTabSz="457154" rtl="0" eaLnBrk="1" latinLnBrk="0" hangingPunct="1">
        <a:defRPr sz="1800" kern="1200">
          <a:solidFill>
            <a:schemeClr val="tx1"/>
          </a:solidFill>
          <a:latin typeface="+mn-lt"/>
          <a:ea typeface="+mn-ea"/>
          <a:cs typeface="+mn-cs"/>
        </a:defRPr>
      </a:lvl4pPr>
      <a:lvl5pPr marL="1828614" algn="l" defTabSz="457154" rtl="0" eaLnBrk="1" latinLnBrk="0" hangingPunct="1">
        <a:defRPr sz="1800" kern="1200">
          <a:solidFill>
            <a:schemeClr val="tx1"/>
          </a:solidFill>
          <a:latin typeface="+mn-lt"/>
          <a:ea typeface="+mn-ea"/>
          <a:cs typeface="+mn-cs"/>
        </a:defRPr>
      </a:lvl5pPr>
      <a:lvl6pPr marL="2285768" algn="l" defTabSz="457154" rtl="0" eaLnBrk="1" latinLnBrk="0" hangingPunct="1">
        <a:defRPr sz="1800" kern="1200">
          <a:solidFill>
            <a:schemeClr val="tx1"/>
          </a:solidFill>
          <a:latin typeface="+mn-lt"/>
          <a:ea typeface="+mn-ea"/>
          <a:cs typeface="+mn-cs"/>
        </a:defRPr>
      </a:lvl6pPr>
      <a:lvl7pPr marL="2742921" algn="l" defTabSz="457154" rtl="0" eaLnBrk="1" latinLnBrk="0" hangingPunct="1">
        <a:defRPr sz="1800" kern="1200">
          <a:solidFill>
            <a:schemeClr val="tx1"/>
          </a:solidFill>
          <a:latin typeface="+mn-lt"/>
          <a:ea typeface="+mn-ea"/>
          <a:cs typeface="+mn-cs"/>
        </a:defRPr>
      </a:lvl7pPr>
      <a:lvl8pPr marL="3200074" algn="l" defTabSz="457154" rtl="0" eaLnBrk="1" latinLnBrk="0" hangingPunct="1">
        <a:defRPr sz="1800" kern="1200">
          <a:solidFill>
            <a:schemeClr val="tx1"/>
          </a:solidFill>
          <a:latin typeface="+mn-lt"/>
          <a:ea typeface="+mn-ea"/>
          <a:cs typeface="+mn-cs"/>
        </a:defRPr>
      </a:lvl8pPr>
      <a:lvl9pPr marL="3657227" algn="l" defTabSz="4571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468">
          <p15:clr>
            <a:srgbClr val="F26B43"/>
          </p15:clr>
        </p15:guide>
        <p15:guide id="4" pos="212">
          <p15:clr>
            <a:srgbClr val="F26B43"/>
          </p15:clr>
        </p15:guide>
        <p15:guide id="5"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2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25.xml"/><Relationship Id="rId4" Type="http://schemas.openxmlformats.org/officeDocument/2006/relationships/image" Target="../media/image14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28.xml"/><Relationship Id="rId4" Type="http://schemas.openxmlformats.org/officeDocument/2006/relationships/image" Target="../media/image1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0.pn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0.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A6C050-B32D-4EEC-87E2-5E13D7393294}"/>
              </a:ext>
            </a:extLst>
          </p:cNvPr>
          <p:cNvSpPr>
            <a:spLocks noGrp="1"/>
          </p:cNvSpPr>
          <p:nvPr>
            <p:ph type="body" sz="quarter" idx="10"/>
          </p:nvPr>
        </p:nvSpPr>
        <p:spPr/>
        <p:txBody>
          <a:bodyPr/>
          <a:lstStyle/>
          <a:p>
            <a:r>
              <a:rPr lang="en-GB" dirty="0"/>
              <a:t>Time Value of Money</a:t>
            </a:r>
          </a:p>
          <a:p>
            <a:r>
              <a:rPr lang="en-GB" sz="4400" dirty="0"/>
              <a:t>Interest rates and Cash-flows</a:t>
            </a:r>
          </a:p>
        </p:txBody>
      </p:sp>
      <p:sp>
        <p:nvSpPr>
          <p:cNvPr id="3" name="Text Placeholder 2">
            <a:extLst>
              <a:ext uri="{FF2B5EF4-FFF2-40B4-BE49-F238E27FC236}">
                <a16:creationId xmlns:a16="http://schemas.microsoft.com/office/drawing/2014/main" id="{755BD47B-F384-4342-8481-03AD5F11DD30}"/>
              </a:ext>
            </a:extLst>
          </p:cNvPr>
          <p:cNvSpPr>
            <a:spLocks noGrp="1"/>
          </p:cNvSpPr>
          <p:nvPr>
            <p:ph type="body" sz="quarter" idx="13"/>
          </p:nvPr>
        </p:nvSpPr>
        <p:spPr/>
        <p:txBody>
          <a:bodyPr/>
          <a:lstStyle/>
          <a:p>
            <a:r>
              <a:rPr lang="pt-PT" dirty="0" err="1"/>
              <a:t>Advanced</a:t>
            </a:r>
            <a:r>
              <a:rPr lang="pt-PT" dirty="0"/>
              <a:t> Financial Management</a:t>
            </a:r>
            <a:endParaRPr lang="en-GB" dirty="0"/>
          </a:p>
        </p:txBody>
      </p:sp>
    </p:spTree>
    <p:custDataLst>
      <p:tags r:id="rId1"/>
    </p:custDataLst>
    <p:extLst>
      <p:ext uri="{BB962C8B-B14F-4D97-AF65-F5344CB8AC3E}">
        <p14:creationId xmlns:p14="http://schemas.microsoft.com/office/powerpoint/2010/main" val="40636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E516A-371C-46A8-8AB6-E65ED6E8A825}"/>
              </a:ext>
            </a:extLst>
          </p:cNvPr>
          <p:cNvSpPr>
            <a:spLocks noGrp="1"/>
          </p:cNvSpPr>
          <p:nvPr>
            <p:ph type="title"/>
          </p:nvPr>
        </p:nvSpPr>
        <p:spPr/>
        <p:txBody>
          <a:bodyPr/>
          <a:lstStyle/>
          <a:p>
            <a:r>
              <a:rPr lang="pt-PT" dirty="0" err="1"/>
              <a:t>Exercise</a:t>
            </a:r>
            <a:r>
              <a:rPr lang="pt-PT" dirty="0"/>
              <a:t> 1 - </a:t>
            </a:r>
            <a:r>
              <a:rPr lang="pt-PT" dirty="0" err="1"/>
              <a:t>solutions</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30CA9D-F360-4A77-B0F0-AF5AB0B9B14B}"/>
                  </a:ext>
                </a:extLst>
              </p:cNvPr>
              <p:cNvSpPr>
                <a:spLocks noGrp="1"/>
              </p:cNvSpPr>
              <p:nvPr>
                <p:ph idx="1"/>
              </p:nvPr>
            </p:nvSpPr>
            <p:spPr/>
            <p:txBody>
              <a:bodyPr/>
              <a:lstStyle/>
              <a:p>
                <a:pPr marL="514350" indent="-514350">
                  <a:buFont typeface="+mj-lt"/>
                  <a:buAutoNum type="alphaLcPeriod"/>
                </a:pPr>
                <a:r>
                  <a:rPr lang="en-GB" b="1" dirty="0"/>
                  <a:t>If the EAR is 8%, what is the PV of these future salary payments?</a:t>
                </a:r>
              </a:p>
              <a:p>
                <a:pPr marL="0" indent="0">
                  <a:buNone/>
                </a:pPr>
                <a:r>
                  <a:rPr lang="en-GB" dirty="0"/>
                  <a:t>	PV(future payments)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40,000</m:t>
                        </m:r>
                      </m:num>
                      <m:den>
                        <m:r>
                          <a:rPr lang="en-US" b="0" i="1" smtClean="0">
                            <a:latin typeface="Cambria Math" panose="02040503050406030204" pitchFamily="18" charset="0"/>
                          </a:rPr>
                          <m:t>0.08−0.05</m:t>
                        </m:r>
                      </m:den>
                    </m:f>
                    <m:r>
                      <m:rPr>
                        <m:lit/>
                      </m:rPr>
                      <a:rPr lang="en-US" b="0" i="1" smtClean="0">
                        <a:latin typeface="Cambria Math" panose="02040503050406030204" pitchFamily="18" charset="0"/>
                      </a:rPr>
                      <m:t>(</m:t>
                    </m:r>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1.05</m:t>
                                </m:r>
                              </m:num>
                              <m:den>
                                <m:r>
                                  <a:rPr lang="en-US" i="1">
                                    <a:latin typeface="Cambria Math" panose="02040503050406030204" pitchFamily="18" charset="0"/>
                                  </a:rPr>
                                  <m:t>1.08</m:t>
                                </m:r>
                              </m:den>
                            </m:f>
                          </m:e>
                        </m:d>
                      </m:e>
                      <m:sup>
                        <m:r>
                          <a:rPr lang="en-US" b="0" i="1" smtClean="0">
                            <a:latin typeface="Cambria Math" panose="02040503050406030204" pitchFamily="18" charset="0"/>
                          </a:rPr>
                          <m:t>30</m:t>
                        </m:r>
                      </m:sup>
                    </m:sSup>
                    <m:r>
                      <a:rPr lang="en-US" b="0" i="1" smtClean="0">
                        <a:latin typeface="Cambria Math" panose="02040503050406030204" pitchFamily="18" charset="0"/>
                      </a:rPr>
                      <m:t>)=</m:t>
                    </m:r>
                  </m:oMath>
                </a14:m>
                <a:r>
                  <a:rPr lang="en-GB" dirty="0"/>
                  <a:t> €760,662.53</a:t>
                </a:r>
              </a:p>
              <a:p>
                <a:pPr marL="514350" indent="-514350">
                  <a:buFont typeface="+mj-lt"/>
                  <a:buAutoNum type="alphaLcPeriod"/>
                </a:pPr>
                <a:endParaRPr lang="en-GB" dirty="0"/>
              </a:p>
              <a:p>
                <a:pPr marL="514350" indent="-514350">
                  <a:buFont typeface="+mj-lt"/>
                  <a:buAutoNum type="alphaLcPeriod" startAt="2"/>
                </a:pPr>
                <a:r>
                  <a:rPr lang="en-GB" b="1" dirty="0"/>
                  <a:t>If Emma saves 5% of her salary each year and invests these savings at an interest rate of 8%, how much will she have saved by age 60? (HINT: first work out the PV and then compute the FV)</a:t>
                </a:r>
              </a:p>
              <a:p>
                <a:pPr marL="0" indent="0">
                  <a:buNone/>
                </a:pPr>
                <a:r>
                  <a:rPr lang="en-GB" dirty="0"/>
                  <a:t>	</a:t>
                </a:r>
                <a14:m>
                  <m:oMath xmlns:m="http://schemas.openxmlformats.org/officeDocument/2006/math">
                    <m:r>
                      <m:rPr>
                        <m:sty m:val="p"/>
                      </m:rPr>
                      <a:rPr lang="en-US" b="0" i="0" smtClean="0">
                        <a:latin typeface="Cambria Math" panose="02040503050406030204" pitchFamily="18" charset="0"/>
                      </a:rPr>
                      <m:t>PV</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savings</m:t>
                        </m:r>
                      </m:e>
                    </m:d>
                    <m:r>
                      <a:rPr lang="en-US" b="0" i="0"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40,000</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0.05</m:t>
                        </m:r>
                      </m:num>
                      <m:den>
                        <m:r>
                          <a:rPr lang="en-US" i="1">
                            <a:latin typeface="Cambria Math" panose="02040503050406030204" pitchFamily="18" charset="0"/>
                          </a:rPr>
                          <m:t>0.08−0.05</m:t>
                        </m:r>
                      </m:den>
                    </m:f>
                    <m:r>
                      <m:rPr>
                        <m:lit/>
                      </m:rPr>
                      <a:rPr lang="en-US" i="1">
                        <a:latin typeface="Cambria Math" panose="02040503050406030204" pitchFamily="18" charset="0"/>
                      </a:rPr>
                      <m:t>(</m:t>
                    </m:r>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1.05</m:t>
                                </m:r>
                              </m:num>
                              <m:den>
                                <m:r>
                                  <a:rPr lang="en-US" i="1">
                                    <a:latin typeface="Cambria Math" panose="02040503050406030204" pitchFamily="18" charset="0"/>
                                  </a:rPr>
                                  <m:t>1.08</m:t>
                                </m:r>
                              </m:den>
                            </m:f>
                          </m:e>
                        </m:d>
                      </m:e>
                      <m:sup>
                        <m:r>
                          <a:rPr lang="en-US" i="1">
                            <a:latin typeface="Cambria Math" panose="02040503050406030204" pitchFamily="18" charset="0"/>
                          </a:rPr>
                          <m:t>30</m:t>
                        </m:r>
                      </m:sup>
                    </m:sSup>
                    <m:r>
                      <a:rPr lang="en-US" i="1">
                        <a:latin typeface="Cambria Math" panose="02040503050406030204" pitchFamily="18" charset="0"/>
                      </a:rPr>
                      <m:t>)</m:t>
                    </m:r>
                    <m:r>
                      <a:rPr lang="en-US" b="0" i="1" smtClean="0">
                        <a:latin typeface="Cambria Math" panose="02040503050406030204" pitchFamily="18" charset="0"/>
                      </a:rPr>
                      <m:t>=0.05×</m:t>
                    </m:r>
                    <m:f>
                      <m:fPr>
                        <m:ctrlPr>
                          <a:rPr lang="en-US" i="1">
                            <a:latin typeface="Cambria Math" panose="02040503050406030204" pitchFamily="18" charset="0"/>
                          </a:rPr>
                        </m:ctrlPr>
                      </m:fPr>
                      <m:num>
                        <m:r>
                          <a:rPr lang="en-US" i="1">
                            <a:latin typeface="Cambria Math" panose="02040503050406030204" pitchFamily="18" charset="0"/>
                          </a:rPr>
                          <m:t>40,000</m:t>
                        </m:r>
                      </m:num>
                      <m:den>
                        <m:r>
                          <a:rPr lang="en-US" i="1">
                            <a:latin typeface="Cambria Math" panose="02040503050406030204" pitchFamily="18" charset="0"/>
                          </a:rPr>
                          <m:t>0.08−0.05</m:t>
                        </m:r>
                      </m:den>
                    </m:f>
                    <m:r>
                      <m:rPr>
                        <m:lit/>
                      </m:rPr>
                      <a:rPr lang="en-US" i="1">
                        <a:latin typeface="Cambria Math" panose="02040503050406030204" pitchFamily="18" charset="0"/>
                      </a:rPr>
                      <m:t>(</m:t>
                    </m:r>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1.05</m:t>
                                </m:r>
                              </m:num>
                              <m:den>
                                <m:r>
                                  <a:rPr lang="en-US" i="1">
                                    <a:latin typeface="Cambria Math" panose="02040503050406030204" pitchFamily="18" charset="0"/>
                                  </a:rPr>
                                  <m:t>1.08</m:t>
                                </m:r>
                              </m:den>
                            </m:f>
                          </m:e>
                        </m:d>
                      </m:e>
                      <m:sup>
                        <m:r>
                          <a:rPr lang="en-US" i="1">
                            <a:latin typeface="Cambria Math" panose="02040503050406030204" pitchFamily="18" charset="0"/>
                          </a:rPr>
                          <m:t>30</m:t>
                        </m:r>
                      </m:sup>
                    </m:sSup>
                    <m:r>
                      <a:rPr lang="en-US" i="1">
                        <a:latin typeface="Cambria Math" panose="02040503050406030204" pitchFamily="18" charset="0"/>
                      </a:rPr>
                      <m:t>)=</m:t>
                    </m:r>
                  </m:oMath>
                </a14:m>
                <a:r>
                  <a:rPr lang="en-GB" dirty="0"/>
                  <a:t>€38,033.13</a:t>
                </a:r>
              </a:p>
              <a:p>
                <a:pPr marL="0" indent="0">
                  <a:buNone/>
                </a:pPr>
                <a:r>
                  <a:rPr lang="en-GB" dirty="0"/>
                  <a:t>       </a:t>
                </a:r>
              </a:p>
              <a:p>
                <a:pPr marL="0" indent="0">
                  <a:buNone/>
                </a:pPr>
                <a:r>
                  <a:rPr lang="en-US" dirty="0"/>
                  <a:t>       </a:t>
                </a:r>
                <a14:m>
                  <m:oMath xmlns:m="http://schemas.openxmlformats.org/officeDocument/2006/math">
                    <m:r>
                      <m:rPr>
                        <m:sty m:val="p"/>
                      </m:rPr>
                      <a:rPr lang="en-US" b="0" i="0" smtClean="0">
                        <a:latin typeface="Cambria Math" panose="02040503050406030204" pitchFamily="18" charset="0"/>
                      </a:rPr>
                      <m:t>F</m:t>
                    </m:r>
                    <m:r>
                      <m:rPr>
                        <m:sty m:val="p"/>
                      </m:rPr>
                      <a:rPr lang="en-US">
                        <a:latin typeface="Cambria Math" panose="02040503050406030204" pitchFamily="18" charset="0"/>
                      </a:rPr>
                      <m:t>V</m:t>
                    </m:r>
                    <m:d>
                      <m:dPr>
                        <m:ctrlPr>
                          <a:rPr lang="en-US" i="1">
                            <a:latin typeface="Cambria Math" panose="02040503050406030204" pitchFamily="18" charset="0"/>
                          </a:rPr>
                        </m:ctrlPr>
                      </m:dPr>
                      <m:e>
                        <m:r>
                          <m:rPr>
                            <m:sty m:val="p"/>
                          </m:rPr>
                          <a:rPr lang="en-US">
                            <a:latin typeface="Cambria Math" panose="02040503050406030204" pitchFamily="18" charset="0"/>
                          </a:rPr>
                          <m:t>savings</m:t>
                        </m:r>
                      </m:e>
                    </m:d>
                    <m:r>
                      <a:rPr lang="en-US">
                        <a:latin typeface="Cambria Math" panose="02040503050406030204" pitchFamily="18" charset="0"/>
                      </a:rPr>
                      <m:t>=</m:t>
                    </m:r>
                    <m:r>
                      <a:rPr lang="en-US" b="0" i="1" smtClean="0">
                        <a:latin typeface="Cambria Math" panose="02040503050406030204" pitchFamily="18" charset="0"/>
                      </a:rPr>
                      <m:t>38033.13</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1.08</m:t>
                            </m:r>
                          </m:e>
                        </m:d>
                      </m:e>
                      <m:sup>
                        <m:r>
                          <a:rPr lang="en-US" b="0" i="1" smtClean="0">
                            <a:latin typeface="Cambria Math" panose="02040503050406030204" pitchFamily="18" charset="0"/>
                          </a:rPr>
                          <m:t>30</m:t>
                        </m:r>
                      </m:sup>
                    </m:sSup>
                  </m:oMath>
                </a14:m>
                <a:r>
                  <a:rPr lang="en-GB" dirty="0"/>
                  <a:t>=</a:t>
                </a:r>
                <a:r>
                  <a:rPr lang="en-US" dirty="0"/>
                  <a:t>€</a:t>
                </a:r>
                <a:r>
                  <a:rPr lang="en-GB" dirty="0"/>
                  <a:t>382,714.30</a:t>
                </a:r>
              </a:p>
            </p:txBody>
          </p:sp>
        </mc:Choice>
        <mc:Fallback xmlns="">
          <p:sp>
            <p:nvSpPr>
              <p:cNvPr id="3" name="Content Placeholder 2">
                <a:extLst>
                  <a:ext uri="{FF2B5EF4-FFF2-40B4-BE49-F238E27FC236}">
                    <a16:creationId xmlns:a16="http://schemas.microsoft.com/office/drawing/2014/main" id="{0530CA9D-F360-4A77-B0F0-AF5AB0B9B14B}"/>
                  </a:ext>
                </a:extLst>
              </p:cNvPr>
              <p:cNvSpPr>
                <a:spLocks noGrp="1" noRot="1" noChangeAspect="1" noMove="1" noResize="1" noEditPoints="1" noAdjustHandles="1" noChangeArrowheads="1" noChangeShapeType="1" noTextEdit="1"/>
              </p:cNvSpPr>
              <p:nvPr>
                <p:ph idx="1"/>
              </p:nvPr>
            </p:nvSpPr>
            <p:spPr>
              <a:blipFill>
                <a:blip r:embed="rId4"/>
                <a:stretch>
                  <a:fillRect l="-741" t="-1717" r="-58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57E4A5C8-1312-480D-9D41-DDE7CCB3C831}"/>
              </a:ext>
            </a:extLst>
          </p:cNvPr>
          <p:cNvSpPr>
            <a:spLocks noGrp="1"/>
          </p:cNvSpPr>
          <p:nvPr>
            <p:ph type="body" sz="quarter" idx="13"/>
          </p:nvPr>
        </p:nvSpPr>
        <p:spPr/>
        <p:txBody>
          <a:bodyPr/>
          <a:lstStyle/>
          <a:p>
            <a:r>
              <a:rPr lang="en-GB" dirty="0"/>
              <a:t>Advanced Financial Management | Time Value of Money – Interest rates and CFs</a:t>
            </a:r>
          </a:p>
        </p:txBody>
      </p:sp>
      <p:sp>
        <p:nvSpPr>
          <p:cNvPr id="5" name="Right Brace 4">
            <a:extLst>
              <a:ext uri="{FF2B5EF4-FFF2-40B4-BE49-F238E27FC236}">
                <a16:creationId xmlns:a16="http://schemas.microsoft.com/office/drawing/2014/main" id="{CD2C65A4-B634-8F86-A6BE-CBCEC902D766}"/>
              </a:ext>
            </a:extLst>
          </p:cNvPr>
          <p:cNvSpPr/>
          <p:nvPr/>
        </p:nvSpPr>
        <p:spPr>
          <a:xfrm rot="5400000">
            <a:off x="7367587" y="3371860"/>
            <a:ext cx="247650" cy="254317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9D91461-3B4A-3FE2-8434-B17FF4792F18}"/>
              </a:ext>
            </a:extLst>
          </p:cNvPr>
          <p:cNvSpPr txBox="1"/>
          <p:nvPr/>
        </p:nvSpPr>
        <p:spPr>
          <a:xfrm>
            <a:off x="6743700" y="4818580"/>
            <a:ext cx="1338828" cy="369332"/>
          </a:xfrm>
          <a:prstGeom prst="rect">
            <a:avLst/>
          </a:prstGeom>
          <a:noFill/>
        </p:spPr>
        <p:txBody>
          <a:bodyPr wrap="none" rtlCol="0">
            <a:spAutoFit/>
          </a:bodyPr>
          <a:lstStyle/>
          <a:p>
            <a:r>
              <a:rPr lang="en-GB" dirty="0"/>
              <a:t>760,662.53</a:t>
            </a:r>
            <a:endParaRPr lang="en-US" dirty="0"/>
          </a:p>
        </p:txBody>
      </p:sp>
    </p:spTree>
    <p:custDataLst>
      <p:tags r:id="rId1"/>
    </p:custDataLst>
    <p:extLst>
      <p:ext uri="{BB962C8B-B14F-4D97-AF65-F5344CB8AC3E}">
        <p14:creationId xmlns:p14="http://schemas.microsoft.com/office/powerpoint/2010/main" val="117292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F4C48-8892-4C03-9D8C-3295E1C94A30}"/>
              </a:ext>
            </a:extLst>
          </p:cNvPr>
          <p:cNvSpPr>
            <a:spLocks noGrp="1"/>
          </p:cNvSpPr>
          <p:nvPr>
            <p:ph type="title"/>
          </p:nvPr>
        </p:nvSpPr>
        <p:spPr/>
        <p:txBody>
          <a:bodyPr/>
          <a:lstStyle/>
          <a:p>
            <a:r>
              <a:rPr lang="pt-PT" dirty="0" err="1"/>
              <a:t>Exercise</a:t>
            </a:r>
            <a:r>
              <a:rPr lang="pt-PT" dirty="0"/>
              <a:t> 1 - </a:t>
            </a:r>
            <a:r>
              <a:rPr lang="pt-PT" dirty="0" err="1"/>
              <a:t>solutions</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195771-980F-4FE2-80AE-EEB0613F4CF7}"/>
                  </a:ext>
                </a:extLst>
              </p:cNvPr>
              <p:cNvSpPr>
                <a:spLocks noGrp="1"/>
              </p:cNvSpPr>
              <p:nvPr>
                <p:ph idx="1"/>
              </p:nvPr>
            </p:nvSpPr>
            <p:spPr/>
            <p:txBody>
              <a:bodyPr/>
              <a:lstStyle/>
              <a:p>
                <a:pPr marL="457200" indent="-457200">
                  <a:buFont typeface="+mj-lt"/>
                  <a:buAutoNum type="alphaLcPeriod" startAt="3"/>
                </a:pPr>
                <a:r>
                  <a:rPr lang="en-GB" b="1" dirty="0"/>
                  <a:t>If Emma plans to spend these savings in even amounts over her 20 years of retirement, how much can she spend each year?</a:t>
                </a:r>
              </a:p>
              <a:p>
                <a:pPr marL="0" indent="0">
                  <a:buNone/>
                </a:pPr>
                <a:r>
                  <a:rPr lang="en-GB" dirty="0"/>
                  <a:t>	</a:t>
                </a:r>
              </a:p>
              <a:p>
                <a:pPr marL="0" indent="0">
                  <a:buNone/>
                </a:pPr>
                <a:r>
                  <a:rPr lang="en-GB" dirty="0"/>
                  <a:t>	€382,714.30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𝐶</m:t>
                        </m:r>
                      </m:num>
                      <m:den>
                        <m:r>
                          <a:rPr lang="en-US" i="1">
                            <a:latin typeface="Cambria Math" panose="02040503050406030204" pitchFamily="18" charset="0"/>
                          </a:rPr>
                          <m:t>0.08</m:t>
                        </m:r>
                      </m:den>
                    </m:f>
                    <m:r>
                      <m:rPr>
                        <m:lit/>
                      </m:rPr>
                      <a:rPr lang="en-US" i="1">
                        <a:latin typeface="Cambria Math" panose="02040503050406030204" pitchFamily="18" charset="0"/>
                      </a:rPr>
                      <m:t>(</m:t>
                    </m:r>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1.08</m:t>
                            </m:r>
                          </m:e>
                          <m:sup>
                            <m:r>
                              <a:rPr lang="en-US" i="1">
                                <a:latin typeface="Cambria Math" panose="02040503050406030204" pitchFamily="18" charset="0"/>
                              </a:rPr>
                              <m:t>20</m:t>
                            </m:r>
                          </m:sup>
                        </m:sSup>
                      </m:den>
                    </m:f>
                    <m:r>
                      <a:rPr lang="en-US" i="1">
                        <a:latin typeface="Cambria Math" panose="02040503050406030204" pitchFamily="18" charset="0"/>
                      </a:rPr>
                      <m:t>)</m:t>
                    </m:r>
                  </m:oMath>
                </a14:m>
                <a:endParaRPr lang="en-GB" dirty="0"/>
              </a:p>
              <a:p>
                <a:pPr marL="0" indent="0">
                  <a:buNone/>
                </a:pPr>
                <a:endParaRPr lang="en-GB" dirty="0"/>
              </a:p>
              <a:p>
                <a:pPr marL="457200" lvl="1" indent="0">
                  <a:buNone/>
                </a:pPr>
                <a:r>
                  <a:rPr lang="en-GB" sz="2000" dirty="0"/>
                  <a:t>She can spend €38,980.30</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52195771-980F-4FE2-80AE-EEB0613F4CF7}"/>
                  </a:ext>
                </a:extLst>
              </p:cNvPr>
              <p:cNvSpPr>
                <a:spLocks noGrp="1" noRot="1" noChangeAspect="1" noMove="1" noResize="1" noEditPoints="1" noAdjustHandles="1" noChangeArrowheads="1" noChangeShapeType="1" noTextEdit="1"/>
              </p:cNvSpPr>
              <p:nvPr>
                <p:ph idx="1"/>
              </p:nvPr>
            </p:nvSpPr>
            <p:spPr>
              <a:blipFill>
                <a:blip r:embed="rId2"/>
                <a:stretch>
                  <a:fillRect l="-741" t="-1717" r="-582"/>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9E74A08B-8C40-4356-9786-54E03FBEB4DD}"/>
              </a:ext>
            </a:extLst>
          </p:cNvPr>
          <p:cNvSpPr>
            <a:spLocks noGrp="1"/>
          </p:cNvSpPr>
          <p:nvPr>
            <p:ph type="body" sz="quarter" idx="13"/>
          </p:nvPr>
        </p:nvSpPr>
        <p:spPr/>
        <p:txBody>
          <a:bodyPr/>
          <a:lstStyle/>
          <a:p>
            <a:r>
              <a:rPr lang="en-GB" dirty="0"/>
              <a:t>Advanced Financial Management | Time Value of Money – Interest rates and CFs</a:t>
            </a:r>
          </a:p>
        </p:txBody>
      </p:sp>
    </p:spTree>
    <p:extLst>
      <p:ext uri="{BB962C8B-B14F-4D97-AF65-F5344CB8AC3E}">
        <p14:creationId xmlns:p14="http://schemas.microsoft.com/office/powerpoint/2010/main" val="390188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9E0412-13C0-B11D-691F-261D86DE23AD}"/>
              </a:ext>
            </a:extLst>
          </p:cNvPr>
          <p:cNvPicPr>
            <a:picLocks noChangeAspect="1"/>
          </p:cNvPicPr>
          <p:nvPr/>
        </p:nvPicPr>
        <p:blipFill>
          <a:blip r:embed="rId2"/>
          <a:stretch>
            <a:fillRect/>
          </a:stretch>
        </p:blipFill>
        <p:spPr>
          <a:xfrm>
            <a:off x="6269887" y="938650"/>
            <a:ext cx="4706007" cy="4725059"/>
          </a:xfrm>
          <a:prstGeom prst="rect">
            <a:avLst/>
          </a:prstGeom>
        </p:spPr>
      </p:pic>
      <p:pic>
        <p:nvPicPr>
          <p:cNvPr id="9" name="Picture 8">
            <a:extLst>
              <a:ext uri="{FF2B5EF4-FFF2-40B4-BE49-F238E27FC236}">
                <a16:creationId xmlns:a16="http://schemas.microsoft.com/office/drawing/2014/main" id="{81C413F5-2436-C919-36D2-9F0A622CA218}"/>
              </a:ext>
            </a:extLst>
          </p:cNvPr>
          <p:cNvPicPr>
            <a:picLocks noChangeAspect="1"/>
          </p:cNvPicPr>
          <p:nvPr/>
        </p:nvPicPr>
        <p:blipFill>
          <a:blip r:embed="rId3"/>
          <a:stretch>
            <a:fillRect/>
          </a:stretch>
        </p:blipFill>
        <p:spPr>
          <a:xfrm>
            <a:off x="903955" y="938650"/>
            <a:ext cx="4781877" cy="4733280"/>
          </a:xfrm>
          <a:prstGeom prst="rect">
            <a:avLst/>
          </a:prstGeom>
        </p:spPr>
      </p:pic>
    </p:spTree>
    <p:extLst>
      <p:ext uri="{BB962C8B-B14F-4D97-AF65-F5344CB8AC3E}">
        <p14:creationId xmlns:p14="http://schemas.microsoft.com/office/powerpoint/2010/main" val="189256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BACEED-9A60-12F7-245A-7497E5FDFB53}"/>
              </a:ext>
            </a:extLst>
          </p:cNvPr>
          <p:cNvSpPr>
            <a:spLocks noGrp="1"/>
          </p:cNvSpPr>
          <p:nvPr>
            <p:ph type="body" sz="quarter" idx="12"/>
          </p:nvPr>
        </p:nvSpPr>
        <p:spPr/>
        <p:txBody>
          <a:bodyPr/>
          <a:lstStyle/>
          <a:p>
            <a:endParaRPr lang="en-US"/>
          </a:p>
        </p:txBody>
      </p:sp>
      <p:sp>
        <p:nvSpPr>
          <p:cNvPr id="3" name="Text Placeholder 2">
            <a:extLst>
              <a:ext uri="{FF2B5EF4-FFF2-40B4-BE49-F238E27FC236}">
                <a16:creationId xmlns:a16="http://schemas.microsoft.com/office/drawing/2014/main" id="{F2CBFA28-DFB2-00BB-1D39-37CC5B3C9A82}"/>
              </a:ext>
            </a:extLst>
          </p:cNvPr>
          <p:cNvSpPr>
            <a:spLocks noGrp="1"/>
          </p:cNvSpPr>
          <p:nvPr>
            <p:ph type="body" sz="quarter" idx="16"/>
          </p:nvPr>
        </p:nvSpPr>
        <p:spPr/>
        <p:txBody>
          <a:bodyPr/>
          <a:lstStyle/>
          <a:p>
            <a:r>
              <a:rPr lang="en-US" dirty="0"/>
              <a:t>News discussion</a:t>
            </a:r>
          </a:p>
        </p:txBody>
      </p:sp>
      <p:sp>
        <p:nvSpPr>
          <p:cNvPr id="4" name="TextBox 3">
            <a:extLst>
              <a:ext uri="{FF2B5EF4-FFF2-40B4-BE49-F238E27FC236}">
                <a16:creationId xmlns:a16="http://schemas.microsoft.com/office/drawing/2014/main" id="{2F58CD6C-F9C0-A44A-C2F8-7937B158EC13}"/>
              </a:ext>
            </a:extLst>
          </p:cNvPr>
          <p:cNvSpPr txBox="1"/>
          <p:nvPr/>
        </p:nvSpPr>
        <p:spPr>
          <a:xfrm>
            <a:off x="335999" y="1704975"/>
            <a:ext cx="11294025" cy="3970318"/>
          </a:xfrm>
          <a:prstGeom prst="rect">
            <a:avLst/>
          </a:prstGeom>
          <a:noFill/>
        </p:spPr>
        <p:txBody>
          <a:bodyPr wrap="square" rtlCol="0">
            <a:spAutoFit/>
          </a:bodyPr>
          <a:lstStyle/>
          <a:p>
            <a:endParaRPr lang="en-US" dirty="0"/>
          </a:p>
          <a:p>
            <a:pPr marL="342900" indent="-342900">
              <a:buFont typeface="+mj-lt"/>
              <a:buAutoNum type="arabicPeriod"/>
            </a:pPr>
            <a:r>
              <a:rPr lang="en-US" dirty="0"/>
              <a:t>Why should we care about Central Banks rate changes? </a:t>
            </a:r>
          </a:p>
          <a:p>
            <a:endParaRPr lang="en-US" dirty="0"/>
          </a:p>
          <a:p>
            <a:pPr marL="342900" indent="-342900">
              <a:buFont typeface="+mj-lt"/>
              <a:buAutoNum type="arabicPeriod" startAt="2"/>
            </a:pPr>
            <a:r>
              <a:rPr lang="en-US" dirty="0"/>
              <a:t>What happened to the time value of money on March 3rd 2020 in the USA?</a:t>
            </a:r>
          </a:p>
          <a:p>
            <a:endParaRPr lang="en-US" dirty="0"/>
          </a:p>
          <a:p>
            <a:r>
              <a:rPr lang="en-US" dirty="0"/>
              <a:t>Suppose you are living in the US and you currently have a mortgage. You pay $1000 every month and there are 48 payments remaining. The article mentions the following: “The Fed's move should lower the cost of borrowing, including for credit cards, auto loans and mortgages”. If the FED rate cut decreases the monthly interest rate, then surely the PV of your loan has increased. </a:t>
            </a:r>
          </a:p>
          <a:p>
            <a:endParaRPr lang="en-US" dirty="0"/>
          </a:p>
          <a:p>
            <a:pPr marL="342900" indent="-342900">
              <a:buFont typeface="+mj-lt"/>
              <a:buAutoNum type="arabicPeriod" startAt="3"/>
            </a:pPr>
            <a:r>
              <a:rPr lang="en-US" dirty="0"/>
              <a:t>Comment on the accuracy of the previous statement.</a:t>
            </a:r>
          </a:p>
          <a:p>
            <a:endParaRPr lang="en-US" dirty="0"/>
          </a:p>
          <a:p>
            <a:pPr marL="342900" indent="-342900">
              <a:buFont typeface="+mj-lt"/>
              <a:buAutoNum type="arabicParenR" startAt="4"/>
            </a:pPr>
            <a:r>
              <a:rPr lang="en-US" dirty="0"/>
              <a:t>Why does the article mention that declines in indexes occurred despite the interest rate cut? That is, why should we have expected an increase in the indexes (holding everything else constant)?</a:t>
            </a:r>
          </a:p>
        </p:txBody>
      </p:sp>
    </p:spTree>
    <p:extLst>
      <p:ext uri="{BB962C8B-B14F-4D97-AF65-F5344CB8AC3E}">
        <p14:creationId xmlns:p14="http://schemas.microsoft.com/office/powerpoint/2010/main" val="219476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FD1F6D-AA2D-41A0-B697-B089B5D3EB68}"/>
              </a:ext>
            </a:extLst>
          </p:cNvPr>
          <p:cNvSpPr>
            <a:spLocks noGrp="1"/>
          </p:cNvSpPr>
          <p:nvPr>
            <p:ph type="body" sz="quarter" idx="12"/>
          </p:nvPr>
        </p:nvSpPr>
        <p:spPr/>
        <p:txBody>
          <a:bodyPr/>
          <a:lstStyle/>
          <a:p>
            <a:r>
              <a:rPr lang="en-US" dirty="0"/>
              <a:t>Advanced Financial Management | Time Value of Money</a:t>
            </a:r>
            <a:r>
              <a:rPr lang="en-GB" dirty="0"/>
              <a:t> – Interest rates and CFs</a:t>
            </a:r>
            <a:endParaRPr lang="pt-PT" dirty="0"/>
          </a:p>
        </p:txBody>
      </p:sp>
      <p:sp>
        <p:nvSpPr>
          <p:cNvPr id="3" name="Text Placeholder 2">
            <a:extLst>
              <a:ext uri="{FF2B5EF4-FFF2-40B4-BE49-F238E27FC236}">
                <a16:creationId xmlns:a16="http://schemas.microsoft.com/office/drawing/2014/main" id="{74EAE36A-10C4-4AB7-9DD5-20E4FA5C8F30}"/>
              </a:ext>
            </a:extLst>
          </p:cNvPr>
          <p:cNvSpPr>
            <a:spLocks noGrp="1"/>
          </p:cNvSpPr>
          <p:nvPr>
            <p:ph type="body" sz="quarter" idx="16"/>
          </p:nvPr>
        </p:nvSpPr>
        <p:spPr/>
        <p:txBody>
          <a:bodyPr/>
          <a:lstStyle/>
          <a:p>
            <a:r>
              <a:rPr lang="en-US" dirty="0"/>
              <a:t>Interest rates</a:t>
            </a:r>
            <a:endParaRPr lang="pt-PT" dirty="0"/>
          </a:p>
        </p:txBody>
      </p:sp>
      <p:grpSp>
        <p:nvGrpSpPr>
          <p:cNvPr id="27" name="Group 11">
            <a:extLst>
              <a:ext uri="{FF2B5EF4-FFF2-40B4-BE49-F238E27FC236}">
                <a16:creationId xmlns:a16="http://schemas.microsoft.com/office/drawing/2014/main" id="{237EB65A-4FF4-4437-AE8B-1F8882056C98}"/>
              </a:ext>
            </a:extLst>
          </p:cNvPr>
          <p:cNvGrpSpPr/>
          <p:nvPr/>
        </p:nvGrpSpPr>
        <p:grpSpPr>
          <a:xfrm>
            <a:off x="2883975" y="1790959"/>
            <a:ext cx="3240000" cy="288000"/>
            <a:chOff x="5133000" y="1154855"/>
            <a:chExt cx="4500000" cy="296205"/>
          </a:xfrm>
        </p:grpSpPr>
        <p:sp>
          <p:nvSpPr>
            <p:cNvPr id="28" name="Rectangle 12">
              <a:extLst>
                <a:ext uri="{FF2B5EF4-FFF2-40B4-BE49-F238E27FC236}">
                  <a16:creationId xmlns:a16="http://schemas.microsoft.com/office/drawing/2014/main" id="{B1F9853E-AEDF-4DBF-A218-E099BAC87161}"/>
                </a:ext>
              </a:extLst>
            </p:cNvPr>
            <p:cNvSpPr>
              <a:spLocks/>
            </p:cNvSpPr>
            <p:nvPr/>
          </p:nvSpPr>
          <p:spPr bwMode="auto">
            <a:xfrm>
              <a:off x="5133000" y="1154855"/>
              <a:ext cx="4500000"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nchor="b">
              <a:noAutofit/>
            </a:bodyPr>
            <a:ls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a:lstStyle>
            <a:p>
              <a:pPr algn="ctr">
                <a:lnSpc>
                  <a:spcPct val="80000"/>
                </a:lnSpc>
              </a:pPr>
              <a:r>
                <a:rPr lang="pt-PT" b="1" dirty="0">
                  <a:latin typeface="Open Sans Light"/>
                  <a:ea typeface="Dotum" pitchFamily="34" charset="-127"/>
                  <a:cs typeface="Arial" pitchFamily="34" charset="0"/>
                  <a:sym typeface="Helvetica Neue UltraLight"/>
                </a:rPr>
                <a:t>Without compounding</a:t>
              </a:r>
              <a:endParaRPr lang="pt-PT" sz="1400" dirty="0">
                <a:latin typeface="Open Sans Light"/>
                <a:ea typeface="Dotum" pitchFamily="34" charset="-127"/>
                <a:cs typeface="Arial" pitchFamily="34" charset="0"/>
                <a:sym typeface="Helvetica Neue UltraLight"/>
              </a:endParaRPr>
            </a:p>
          </p:txBody>
        </p:sp>
        <p:cxnSp>
          <p:nvCxnSpPr>
            <p:cNvPr id="29" name="Straight Connector 13">
              <a:extLst>
                <a:ext uri="{FF2B5EF4-FFF2-40B4-BE49-F238E27FC236}">
                  <a16:creationId xmlns:a16="http://schemas.microsoft.com/office/drawing/2014/main" id="{2809D222-093C-4555-926D-7314F9B5D5B1}"/>
                </a:ext>
              </a:extLst>
            </p:cNvPr>
            <p:cNvCxnSpPr/>
            <p:nvPr/>
          </p:nvCxnSpPr>
          <p:spPr bwMode="auto">
            <a:xfrm>
              <a:off x="5133000" y="1451060"/>
              <a:ext cx="4500000" cy="0"/>
            </a:xfrm>
            <a:prstGeom prst="line">
              <a:avLst/>
            </a:prstGeom>
            <a:solidFill>
              <a:srgbClr val="BBE0E3"/>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30" name="Group 11">
            <a:extLst>
              <a:ext uri="{FF2B5EF4-FFF2-40B4-BE49-F238E27FC236}">
                <a16:creationId xmlns:a16="http://schemas.microsoft.com/office/drawing/2014/main" id="{3BADE17C-E4FB-42C0-A72F-E4772959DA7E}"/>
              </a:ext>
            </a:extLst>
          </p:cNvPr>
          <p:cNvGrpSpPr/>
          <p:nvPr/>
        </p:nvGrpSpPr>
        <p:grpSpPr>
          <a:xfrm>
            <a:off x="6331207" y="1790959"/>
            <a:ext cx="3240000" cy="288000"/>
            <a:chOff x="5133000" y="1154855"/>
            <a:chExt cx="4500000" cy="296205"/>
          </a:xfrm>
        </p:grpSpPr>
        <p:sp>
          <p:nvSpPr>
            <p:cNvPr id="31" name="Rectangle 12">
              <a:extLst>
                <a:ext uri="{FF2B5EF4-FFF2-40B4-BE49-F238E27FC236}">
                  <a16:creationId xmlns:a16="http://schemas.microsoft.com/office/drawing/2014/main" id="{0A05C333-F83D-42D7-AE9D-FF40D59DA210}"/>
                </a:ext>
              </a:extLst>
            </p:cNvPr>
            <p:cNvSpPr>
              <a:spLocks/>
            </p:cNvSpPr>
            <p:nvPr/>
          </p:nvSpPr>
          <p:spPr bwMode="auto">
            <a:xfrm>
              <a:off x="5133000" y="1154855"/>
              <a:ext cx="4500000"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nchor="b">
              <a:noAutofit/>
            </a:bodyPr>
            <a:ls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a:lstStyle>
            <a:p>
              <a:pPr algn="ctr">
                <a:lnSpc>
                  <a:spcPct val="80000"/>
                </a:lnSpc>
              </a:pPr>
              <a:r>
                <a:rPr lang="pt-PT" b="1" dirty="0">
                  <a:latin typeface="Open Sans Light"/>
                  <a:ea typeface="Dotum" pitchFamily="34" charset="-127"/>
                  <a:cs typeface="Arial" pitchFamily="34" charset="0"/>
                  <a:sym typeface="Helvetica Neue UltraLight"/>
                </a:rPr>
                <a:t>With compounding</a:t>
              </a:r>
              <a:endParaRPr lang="pt-PT" sz="1400" dirty="0">
                <a:latin typeface="Open Sans Light"/>
                <a:ea typeface="Dotum" pitchFamily="34" charset="-127"/>
                <a:cs typeface="Arial" pitchFamily="34" charset="0"/>
                <a:sym typeface="Helvetica Neue UltraLight"/>
              </a:endParaRPr>
            </a:p>
          </p:txBody>
        </p:sp>
        <p:cxnSp>
          <p:nvCxnSpPr>
            <p:cNvPr id="32" name="Straight Connector 13">
              <a:extLst>
                <a:ext uri="{FF2B5EF4-FFF2-40B4-BE49-F238E27FC236}">
                  <a16:creationId xmlns:a16="http://schemas.microsoft.com/office/drawing/2014/main" id="{CAE1D6C7-31E7-47AD-9D6C-5DF28B449CA4}"/>
                </a:ext>
              </a:extLst>
            </p:cNvPr>
            <p:cNvCxnSpPr/>
            <p:nvPr/>
          </p:nvCxnSpPr>
          <p:spPr bwMode="auto">
            <a:xfrm>
              <a:off x="5133000" y="1451060"/>
              <a:ext cx="4500000" cy="0"/>
            </a:xfrm>
            <a:prstGeom prst="line">
              <a:avLst/>
            </a:prstGeom>
            <a:solidFill>
              <a:srgbClr val="BBE0E3"/>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33" name="Arrow: Pentagon 32">
            <a:extLst>
              <a:ext uri="{FF2B5EF4-FFF2-40B4-BE49-F238E27FC236}">
                <a16:creationId xmlns:a16="http://schemas.microsoft.com/office/drawing/2014/main" id="{49EBF4E2-01C9-4378-9FA2-415B9558B7F6}"/>
              </a:ext>
            </a:extLst>
          </p:cNvPr>
          <p:cNvSpPr/>
          <p:nvPr/>
        </p:nvSpPr>
        <p:spPr bwMode="auto">
          <a:xfrm>
            <a:off x="1083424" y="2274299"/>
            <a:ext cx="1620000" cy="1604976"/>
          </a:xfrm>
          <a:prstGeom prst="homePlate">
            <a:avLst>
              <a:gd name="adj" fmla="val 15138"/>
            </a:avLst>
          </a:prstGeom>
          <a:solidFill>
            <a:srgbClr val="18497F"/>
          </a:solidFill>
          <a:ln w="12700" cap="flat" cmpd="sng" algn="ctr">
            <a:noFill/>
            <a:prstDash val="solid"/>
            <a:round/>
            <a:headEnd type="none" w="med" len="med"/>
            <a:tailEnd type="none" w="med" len="med"/>
          </a:ln>
          <a:effectLst>
            <a:outerShdw blurRad="57785" dist="33020" dir="3180000" algn="ctr">
              <a:srgbClr val="000000">
                <a:alpha val="30000"/>
              </a:srgbClr>
            </a:outerShdw>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Open Sans Light"/>
                <a:ea typeface="ヒラギノ角ゴ ProN W3" charset="0"/>
                <a:cs typeface="ヒラギノ角ゴ ProN W3" charset="0"/>
                <a:sym typeface="Arial" charset="0"/>
              </a:rPr>
              <a:t>Calculating the annual</a:t>
            </a:r>
            <a:r>
              <a:rPr kumimoji="0" lang="en-US" b="0" i="0" u="none" strike="noStrike" cap="none" normalizeH="0" dirty="0">
                <a:ln>
                  <a:noFill/>
                </a:ln>
                <a:solidFill>
                  <a:schemeClr val="bg1"/>
                </a:solidFill>
                <a:effectLst/>
                <a:latin typeface="Open Sans Light"/>
                <a:ea typeface="ヒラギノ角ゴ ProN W3" charset="0"/>
                <a:cs typeface="ヒラギノ角ゴ ProN W3" charset="0"/>
                <a:sym typeface="Arial" charset="0"/>
              </a:rPr>
              <a:t> rate</a:t>
            </a:r>
            <a:r>
              <a:rPr lang="pt-PT" dirty="0">
                <a:solidFill>
                  <a:schemeClr val="bg1"/>
                </a:solidFill>
                <a:latin typeface="Open Sans Light"/>
                <a:ea typeface="ヒラギノ角ゴ ProN W3" charset="0"/>
                <a:cs typeface="ヒラギノ角ゴ ProN W3" charset="0"/>
                <a:sym typeface="Arial" charset="0"/>
              </a:rPr>
              <a:t> from rate for the </a:t>
            </a:r>
            <a:r>
              <a:rPr lang="pt-PT" dirty="0" err="1">
                <a:solidFill>
                  <a:schemeClr val="bg1"/>
                </a:solidFill>
                <a:latin typeface="Open Sans Light"/>
                <a:ea typeface="ヒラギノ角ゴ ProN W3" charset="0"/>
                <a:cs typeface="ヒラギノ角ゴ ProN W3" charset="0"/>
                <a:sym typeface="Arial" charset="0"/>
              </a:rPr>
              <a:t>period</a:t>
            </a:r>
            <a:r>
              <a:rPr lang="pt-PT" dirty="0">
                <a:solidFill>
                  <a:schemeClr val="bg1"/>
                </a:solidFill>
                <a:latin typeface="Open Sans Light"/>
                <a:ea typeface="ヒラギノ角ゴ ProN W3" charset="0"/>
                <a:cs typeface="ヒラギノ角ゴ ProN W3" charset="0"/>
                <a:sym typeface="Arial" charset="0"/>
              </a:rPr>
              <a:t> </a:t>
            </a:r>
            <a:r>
              <a:rPr lang="pt-PT" i="1" dirty="0">
                <a:solidFill>
                  <a:schemeClr val="bg1"/>
                </a:solidFill>
                <a:latin typeface="Open Sans Light"/>
                <a:ea typeface="ヒラギノ角ゴ ProN W3" charset="0"/>
                <a:cs typeface="ヒラギノ角ゴ ProN W3" charset="0"/>
                <a:sym typeface="Arial" charset="0"/>
              </a:rPr>
              <a:t>n</a:t>
            </a:r>
            <a:endParaRPr kumimoji="0" lang="en-US" b="0" i="1" u="none" strike="noStrike" cap="none" normalizeH="0" dirty="0">
              <a:ln>
                <a:noFill/>
              </a:ln>
              <a:solidFill>
                <a:schemeClr val="bg1"/>
              </a:solidFill>
              <a:effectLst/>
              <a:latin typeface="Open Sans Light"/>
              <a:ea typeface="ヒラギノ角ゴ ProN W3" charset="0"/>
              <a:cs typeface="ヒラギノ角ゴ ProN W3" charset="0"/>
              <a:sym typeface="Arial" charset="0"/>
            </a:endParaRPr>
          </a:p>
        </p:txBody>
      </p:sp>
      <p:sp>
        <p:nvSpPr>
          <p:cNvPr id="34" name="Arrow: Pentagon 33">
            <a:extLst>
              <a:ext uri="{FF2B5EF4-FFF2-40B4-BE49-F238E27FC236}">
                <a16:creationId xmlns:a16="http://schemas.microsoft.com/office/drawing/2014/main" id="{3522BBFF-33DF-4167-9235-3BF5BC047781}"/>
              </a:ext>
            </a:extLst>
          </p:cNvPr>
          <p:cNvSpPr/>
          <p:nvPr/>
        </p:nvSpPr>
        <p:spPr bwMode="auto">
          <a:xfrm>
            <a:off x="1083424" y="4186224"/>
            <a:ext cx="1620000" cy="1604976"/>
          </a:xfrm>
          <a:prstGeom prst="homePlate">
            <a:avLst>
              <a:gd name="adj" fmla="val 15138"/>
            </a:avLst>
          </a:prstGeom>
          <a:solidFill>
            <a:srgbClr val="18497F"/>
          </a:solidFill>
          <a:ln w="12700" cap="flat" cmpd="sng" algn="ctr">
            <a:noFill/>
            <a:prstDash val="solid"/>
            <a:round/>
            <a:headEnd type="none" w="med" len="med"/>
            <a:tailEnd type="none" w="med" len="med"/>
          </a:ln>
          <a:effectLst>
            <a:outerShdw blurRad="57785" dist="33020" dir="3180000" algn="ctr">
              <a:srgbClr val="000000">
                <a:alpha val="30000"/>
              </a:srgbClr>
            </a:outerShdw>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Open Sans Light"/>
                <a:ea typeface="ヒラギノ角ゴ ProN W3" charset="0"/>
                <a:cs typeface="ヒラギノ角ゴ ProN W3" charset="0"/>
                <a:sym typeface="Arial" charset="0"/>
              </a:rPr>
              <a:t>Calculating the </a:t>
            </a:r>
            <a:r>
              <a:rPr kumimoji="0" lang="en-US" b="0" i="0" u="none" strike="noStrike" cap="none" normalizeH="0" dirty="0">
                <a:ln>
                  <a:noFill/>
                </a:ln>
                <a:solidFill>
                  <a:schemeClr val="bg1"/>
                </a:solidFill>
                <a:effectLst/>
                <a:latin typeface="Open Sans Light"/>
                <a:ea typeface="ヒラギノ角ゴ ProN W3" charset="0"/>
                <a:cs typeface="ヒラギノ角ゴ ProN W3" charset="0"/>
                <a:sym typeface="Arial" charset="0"/>
              </a:rPr>
              <a:t>rate for the period </a:t>
            </a:r>
            <a:r>
              <a:rPr kumimoji="0" lang="en-US" b="0" i="1" u="none" strike="noStrike" cap="none" normalizeH="0" dirty="0">
                <a:ln>
                  <a:noFill/>
                </a:ln>
                <a:solidFill>
                  <a:schemeClr val="bg1"/>
                </a:solidFill>
                <a:effectLst/>
                <a:latin typeface="Open Sans Light"/>
                <a:ea typeface="ヒラギノ角ゴ ProN W3" charset="0"/>
                <a:cs typeface="ヒラギノ角ゴ ProN W3" charset="0"/>
                <a:sym typeface="Arial" charset="0"/>
              </a:rPr>
              <a:t>n </a:t>
            </a:r>
            <a:r>
              <a:rPr kumimoji="0" lang="en-US" b="0" u="none" strike="noStrike" cap="none" normalizeH="0" dirty="0">
                <a:ln>
                  <a:noFill/>
                </a:ln>
                <a:solidFill>
                  <a:schemeClr val="bg1"/>
                </a:solidFill>
                <a:effectLst/>
                <a:latin typeface="Open Sans Light"/>
                <a:ea typeface="ヒラギノ角ゴ ProN W3" charset="0"/>
                <a:cs typeface="ヒラギノ角ゴ ProN W3" charset="0"/>
                <a:sym typeface="Arial" charset="0"/>
              </a:rPr>
              <a:t>from the annual rate</a:t>
            </a:r>
            <a:endParaRPr kumimoji="0" lang="pt-PT" b="0" u="none" strike="noStrike" cap="none" normalizeH="0" baseline="0" dirty="0">
              <a:ln>
                <a:noFill/>
              </a:ln>
              <a:solidFill>
                <a:schemeClr val="bg1"/>
              </a:solidFill>
              <a:effectLst/>
              <a:latin typeface="Open Sans Light"/>
              <a:ea typeface="ヒラギノ角ゴ ProN W3" charset="0"/>
              <a:cs typeface="ヒラギノ角ゴ ProN W3" charset="0"/>
              <a:sym typeface="Arial" charset="0"/>
            </a:endParaRPr>
          </a:p>
        </p:txBody>
      </p:sp>
      <p:graphicFrame>
        <p:nvGraphicFramePr>
          <p:cNvPr id="35" name="Table 34">
            <a:extLst>
              <a:ext uri="{FF2B5EF4-FFF2-40B4-BE49-F238E27FC236}">
                <a16:creationId xmlns:a16="http://schemas.microsoft.com/office/drawing/2014/main" id="{D2A02CDF-D01B-44FC-8E38-D81DAE9D0FCB}"/>
              </a:ext>
            </a:extLst>
          </p:cNvPr>
          <p:cNvGraphicFramePr>
            <a:graphicFrameLocks noGrp="1"/>
          </p:cNvGraphicFramePr>
          <p:nvPr/>
        </p:nvGraphicFramePr>
        <p:xfrm>
          <a:off x="4323975" y="3061597"/>
          <a:ext cx="1440000" cy="34632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385352491"/>
                    </a:ext>
                  </a:extLst>
                </a:gridCol>
              </a:tblGrid>
              <a:tr h="345552">
                <a:tc>
                  <a:txBody>
                    <a:bodyPr/>
                    <a:lstStyle/>
                    <a:p>
                      <a:pPr algn="ctr"/>
                      <a:r>
                        <a:rPr lang="en-US" sz="1800" b="0" dirty="0">
                          <a:latin typeface="Open Sans Light"/>
                        </a:rPr>
                        <a:t> APR</a:t>
                      </a:r>
                      <a:r>
                        <a:rPr lang="en-US" sz="1800" b="0" baseline="-25000" dirty="0">
                          <a:latin typeface="Open Sans Light"/>
                        </a:rPr>
                        <a:t> </a:t>
                      </a:r>
                      <a:r>
                        <a:rPr lang="en-US" sz="1800" b="0" dirty="0">
                          <a:latin typeface="Open Sans Light"/>
                        </a:rPr>
                        <a:t>= n x </a:t>
                      </a:r>
                      <a:r>
                        <a:rPr lang="en-US" sz="1800" b="0" dirty="0" err="1">
                          <a:latin typeface="Open Sans Light"/>
                        </a:rPr>
                        <a:t>r</a:t>
                      </a:r>
                      <a:r>
                        <a:rPr lang="en-US" sz="1800" b="0" baseline="-25000" dirty="0" err="1">
                          <a:latin typeface="Open Sans Light"/>
                        </a:rPr>
                        <a:t>n</a:t>
                      </a:r>
                      <a:endParaRPr lang="pt-PT" sz="1800" b="0" baseline="-25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47643"/>
                  </a:ext>
                </a:extLst>
              </a:tr>
            </a:tbl>
          </a:graphicData>
        </a:graphic>
      </p:graphicFrame>
      <p:graphicFrame>
        <p:nvGraphicFramePr>
          <p:cNvPr id="36" name="Table 35">
            <a:extLst>
              <a:ext uri="{FF2B5EF4-FFF2-40B4-BE49-F238E27FC236}">
                <a16:creationId xmlns:a16="http://schemas.microsoft.com/office/drawing/2014/main" id="{CE2065E3-F40B-418D-A8CB-14BCCE11AE90}"/>
              </a:ext>
            </a:extLst>
          </p:cNvPr>
          <p:cNvGraphicFramePr>
            <a:graphicFrameLocks noGrp="1"/>
          </p:cNvGraphicFramePr>
          <p:nvPr/>
        </p:nvGraphicFramePr>
        <p:xfrm>
          <a:off x="4431975" y="4805866"/>
          <a:ext cx="1224000" cy="63168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385352491"/>
                    </a:ext>
                  </a:extLst>
                </a:gridCol>
                <a:gridCol w="684000">
                  <a:extLst>
                    <a:ext uri="{9D8B030D-6E8A-4147-A177-3AD203B41FA5}">
                      <a16:colId xmlns:a16="http://schemas.microsoft.com/office/drawing/2014/main" val="656383679"/>
                    </a:ext>
                  </a:extLst>
                </a:gridCol>
              </a:tblGrid>
              <a:tr h="172776">
                <a:tc rowSpan="2">
                  <a:txBody>
                    <a:bodyPr/>
                    <a:lstStyle/>
                    <a:p>
                      <a:pPr algn="r"/>
                      <a:r>
                        <a:rPr lang="en-US" sz="1600" b="0" dirty="0" err="1">
                          <a:latin typeface="Open Sans Light"/>
                        </a:rPr>
                        <a:t>r</a:t>
                      </a:r>
                      <a:r>
                        <a:rPr lang="en-US" sz="1600" b="0" baseline="-25000" dirty="0" err="1">
                          <a:latin typeface="Open Sans Light"/>
                        </a:rPr>
                        <a:t>n</a:t>
                      </a:r>
                      <a:r>
                        <a:rPr lang="en-US" sz="1600" b="0" baseline="-25000" dirty="0">
                          <a:latin typeface="Open Sans Light"/>
                        </a:rPr>
                        <a:t> </a:t>
                      </a:r>
                      <a:r>
                        <a:rPr lang="en-US" sz="1600" b="0" dirty="0">
                          <a:latin typeface="Open Sans Light"/>
                        </a:rPr>
                        <a:t>=</a:t>
                      </a:r>
                      <a:endParaRPr lang="pt-PT" sz="1600" b="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dirty="0">
                          <a:latin typeface="Open Sans Light"/>
                        </a:rPr>
                        <a:t>APR</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47643"/>
                  </a:ext>
                </a:extLst>
              </a:tr>
              <a:tr h="172776">
                <a:tc vMerge="1">
                  <a:txBody>
                    <a:bodyPr/>
                    <a:lstStyle/>
                    <a:p>
                      <a:endParaRPr lang="pt-PT"/>
                    </a:p>
                  </a:txBody>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n</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0826810"/>
                  </a:ext>
                </a:extLst>
              </a:tr>
            </a:tbl>
          </a:graphicData>
        </a:graphic>
      </p:graphicFrame>
      <p:graphicFrame>
        <p:nvGraphicFramePr>
          <p:cNvPr id="38" name="Table 37">
            <a:extLst>
              <a:ext uri="{FF2B5EF4-FFF2-40B4-BE49-F238E27FC236}">
                <a16:creationId xmlns:a16="http://schemas.microsoft.com/office/drawing/2014/main" id="{4F4F91CB-D976-4D7C-8C67-B7619DE4E60B}"/>
              </a:ext>
            </a:extLst>
          </p:cNvPr>
          <p:cNvGraphicFramePr>
            <a:graphicFrameLocks noGrp="1"/>
          </p:cNvGraphicFramePr>
          <p:nvPr/>
        </p:nvGraphicFramePr>
        <p:xfrm>
          <a:off x="7573207" y="3061597"/>
          <a:ext cx="1836000" cy="346320"/>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385352491"/>
                    </a:ext>
                  </a:extLst>
                </a:gridCol>
              </a:tblGrid>
              <a:tr h="345552">
                <a:tc>
                  <a:txBody>
                    <a:bodyPr/>
                    <a:lstStyle/>
                    <a:p>
                      <a:pPr algn="ctr"/>
                      <a:r>
                        <a:rPr lang="en-US" sz="1800" b="0" dirty="0">
                          <a:latin typeface="Open Sans Light"/>
                        </a:rPr>
                        <a:t> EAR</a:t>
                      </a:r>
                      <a:r>
                        <a:rPr lang="en-US" sz="1800" b="0" baseline="-25000" dirty="0">
                          <a:latin typeface="Open Sans Light"/>
                        </a:rPr>
                        <a:t> </a:t>
                      </a:r>
                      <a:r>
                        <a:rPr lang="en-US" sz="1800" b="0" dirty="0">
                          <a:latin typeface="Open Sans Light"/>
                        </a:rPr>
                        <a:t>= (1+r</a:t>
                      </a:r>
                      <a:r>
                        <a:rPr lang="en-US" sz="1800" b="0" baseline="-25000" dirty="0">
                          <a:latin typeface="Open Sans Light"/>
                        </a:rPr>
                        <a:t>n</a:t>
                      </a:r>
                      <a:r>
                        <a:rPr lang="en-US" sz="1800" b="0" baseline="0" dirty="0">
                          <a:latin typeface="Open Sans Light"/>
                        </a:rPr>
                        <a:t>)</a:t>
                      </a:r>
                      <a:r>
                        <a:rPr lang="en-US" sz="1800" b="0" baseline="30000" dirty="0">
                          <a:latin typeface="Open Sans Light"/>
                        </a:rPr>
                        <a:t>n</a:t>
                      </a:r>
                      <a:r>
                        <a:rPr lang="en-US" sz="1800" b="0" baseline="0" dirty="0">
                          <a:latin typeface="Open Sans Light"/>
                        </a:rPr>
                        <a:t>-1</a:t>
                      </a:r>
                      <a:endParaRPr lang="pt-PT" sz="1800" b="0" baseline="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47643"/>
                  </a:ext>
                </a:extLst>
              </a:tr>
            </a:tbl>
          </a:graphicData>
        </a:graphic>
      </p:graphicFrame>
      <p:graphicFrame>
        <p:nvGraphicFramePr>
          <p:cNvPr id="39" name="Table 38">
            <a:extLst>
              <a:ext uri="{FF2B5EF4-FFF2-40B4-BE49-F238E27FC236}">
                <a16:creationId xmlns:a16="http://schemas.microsoft.com/office/drawing/2014/main" id="{024CBCBE-FA37-4572-B18E-F1E2DE46A9DC}"/>
              </a:ext>
            </a:extLst>
          </p:cNvPr>
          <p:cNvGraphicFramePr>
            <a:graphicFrameLocks noGrp="1"/>
          </p:cNvGraphicFramePr>
          <p:nvPr/>
        </p:nvGraphicFramePr>
        <p:xfrm>
          <a:off x="7537207" y="4948546"/>
          <a:ext cx="1908000" cy="346320"/>
        </p:xfrm>
        <a:graphic>
          <a:graphicData uri="http://schemas.openxmlformats.org/drawingml/2006/table">
            <a:tbl>
              <a:tblPr firstRow="1" bandRow="1">
                <a:tableStyleId>{5940675A-B579-460E-94D1-54222C63F5DA}</a:tableStyleId>
              </a:tblPr>
              <a:tblGrid>
                <a:gridCol w="1908000">
                  <a:extLst>
                    <a:ext uri="{9D8B030D-6E8A-4147-A177-3AD203B41FA5}">
                      <a16:colId xmlns:a16="http://schemas.microsoft.com/office/drawing/2014/main" val="385352491"/>
                    </a:ext>
                  </a:extLst>
                </a:gridCol>
              </a:tblGrid>
              <a:tr h="345552">
                <a:tc>
                  <a:txBody>
                    <a:bodyPr/>
                    <a:lstStyle/>
                    <a:p>
                      <a:pPr algn="ctr"/>
                      <a:r>
                        <a:rPr lang="en-US" sz="1800" b="0" dirty="0" err="1">
                          <a:latin typeface="Open Sans Light"/>
                        </a:rPr>
                        <a:t>r</a:t>
                      </a:r>
                      <a:r>
                        <a:rPr lang="en-US" sz="1800" b="0" baseline="-25000" dirty="0" err="1">
                          <a:latin typeface="Open Sans Light"/>
                        </a:rPr>
                        <a:t>n</a:t>
                      </a:r>
                      <a:r>
                        <a:rPr lang="en-US" sz="1800" b="0" dirty="0">
                          <a:latin typeface="Open Sans Light"/>
                        </a:rPr>
                        <a:t>= (1+EAR</a:t>
                      </a:r>
                      <a:r>
                        <a:rPr lang="en-US" sz="1800" b="0" baseline="0" dirty="0">
                          <a:latin typeface="Open Sans Light"/>
                        </a:rPr>
                        <a:t>)</a:t>
                      </a:r>
                      <a:r>
                        <a:rPr lang="en-US" sz="1800" b="0" baseline="30000" dirty="0">
                          <a:latin typeface="Open Sans Light"/>
                        </a:rPr>
                        <a:t>1/n</a:t>
                      </a:r>
                      <a:r>
                        <a:rPr lang="en-US" sz="1800" b="0" baseline="0" dirty="0">
                          <a:latin typeface="Open Sans Light"/>
                        </a:rPr>
                        <a:t>-1</a:t>
                      </a:r>
                      <a:endParaRPr lang="pt-PT" sz="18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47643"/>
                  </a:ext>
                </a:extLst>
              </a:tr>
            </a:tbl>
          </a:graphicData>
        </a:graphic>
      </p:graphicFrame>
      <p:sp>
        <p:nvSpPr>
          <p:cNvPr id="40" name="Arrow: Up-Down 39">
            <a:extLst>
              <a:ext uri="{FF2B5EF4-FFF2-40B4-BE49-F238E27FC236}">
                <a16:creationId xmlns:a16="http://schemas.microsoft.com/office/drawing/2014/main" id="{250608C9-5B02-452F-A3AC-569D49BC35AE}"/>
              </a:ext>
            </a:extLst>
          </p:cNvPr>
          <p:cNvSpPr/>
          <p:nvPr/>
        </p:nvSpPr>
        <p:spPr bwMode="auto">
          <a:xfrm>
            <a:off x="4983515" y="3687346"/>
            <a:ext cx="327601" cy="690807"/>
          </a:xfrm>
          <a:prstGeom prst="upDownArrow">
            <a:avLst>
              <a:gd name="adj1" fmla="val 45572"/>
              <a:gd name="adj2" fmla="val 36330"/>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41" name="Arrow: Up-Down 40">
            <a:extLst>
              <a:ext uri="{FF2B5EF4-FFF2-40B4-BE49-F238E27FC236}">
                <a16:creationId xmlns:a16="http://schemas.microsoft.com/office/drawing/2014/main" id="{B4A71B8D-7611-41C1-B085-E2B352D8B90A}"/>
              </a:ext>
            </a:extLst>
          </p:cNvPr>
          <p:cNvSpPr/>
          <p:nvPr/>
        </p:nvSpPr>
        <p:spPr bwMode="auto">
          <a:xfrm>
            <a:off x="8327406" y="3687346"/>
            <a:ext cx="327601" cy="690807"/>
          </a:xfrm>
          <a:prstGeom prst="upDownArrow">
            <a:avLst>
              <a:gd name="adj1" fmla="val 45572"/>
              <a:gd name="adj2" fmla="val 36330"/>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
        <p:nvSpPr>
          <p:cNvPr id="42" name="Rectangle 41">
            <a:extLst>
              <a:ext uri="{FF2B5EF4-FFF2-40B4-BE49-F238E27FC236}">
                <a16:creationId xmlns:a16="http://schemas.microsoft.com/office/drawing/2014/main" id="{2603789C-F576-491A-AB06-9E187589C0F3}"/>
              </a:ext>
            </a:extLst>
          </p:cNvPr>
          <p:cNvSpPr/>
          <p:nvPr/>
        </p:nvSpPr>
        <p:spPr bwMode="auto">
          <a:xfrm>
            <a:off x="2883975" y="2662898"/>
            <a:ext cx="2116774" cy="360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i="1" dirty="0">
                <a:latin typeface="Open Sans Light"/>
                <a:ea typeface="ヒラギノ角ゴ ProN W3" charset="0"/>
                <a:cs typeface="ヒラギノ角ゴ ProN W3" charset="0"/>
                <a:sym typeface="Arial" charset="0"/>
              </a:rPr>
              <a:t>Stated annual rate</a:t>
            </a:r>
            <a:endParaRPr kumimoji="0" lang="pt-PT" sz="1400" i="1" u="none" strike="noStrike" cap="none" normalizeH="0" baseline="0" dirty="0">
              <a:ln>
                <a:noFill/>
              </a:ln>
              <a:effectLst/>
              <a:latin typeface="Open Sans Light"/>
              <a:ea typeface="ヒラギノ角ゴ ProN W3" charset="0"/>
              <a:cs typeface="ヒラギノ角ゴ ProN W3" charset="0"/>
              <a:sym typeface="Arial" charset="0"/>
            </a:endParaRPr>
          </a:p>
        </p:txBody>
      </p:sp>
      <p:sp>
        <p:nvSpPr>
          <p:cNvPr id="43" name="Rectangle 42">
            <a:extLst>
              <a:ext uri="{FF2B5EF4-FFF2-40B4-BE49-F238E27FC236}">
                <a16:creationId xmlns:a16="http://schemas.microsoft.com/office/drawing/2014/main" id="{F9EBECF3-E823-4CEE-8232-2D526D122A6C}"/>
              </a:ext>
            </a:extLst>
          </p:cNvPr>
          <p:cNvSpPr/>
          <p:nvPr/>
        </p:nvSpPr>
        <p:spPr bwMode="auto">
          <a:xfrm>
            <a:off x="2883975" y="4578860"/>
            <a:ext cx="2116774" cy="360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i="1" dirty="0">
                <a:latin typeface="Open Sans Light"/>
                <a:ea typeface="ヒラギノ角ゴ ProN W3" charset="0"/>
                <a:cs typeface="ヒラギノ角ゴ ProN W3" charset="0"/>
                <a:sym typeface="Arial" charset="0"/>
              </a:rPr>
              <a:t>Proportional rate</a:t>
            </a:r>
            <a:endParaRPr kumimoji="0" lang="pt-PT" sz="1400" i="1" u="none" strike="noStrike" cap="none" normalizeH="0" baseline="0" dirty="0">
              <a:ln>
                <a:noFill/>
              </a:ln>
              <a:effectLst/>
              <a:latin typeface="Open Sans Light"/>
              <a:ea typeface="ヒラギノ角ゴ ProN W3" charset="0"/>
              <a:cs typeface="ヒラギノ角ゴ ProN W3" charset="0"/>
              <a:sym typeface="Arial" charset="0"/>
            </a:endParaRPr>
          </a:p>
        </p:txBody>
      </p:sp>
      <p:sp>
        <p:nvSpPr>
          <p:cNvPr id="44" name="Rectangle 43">
            <a:extLst>
              <a:ext uri="{FF2B5EF4-FFF2-40B4-BE49-F238E27FC236}">
                <a16:creationId xmlns:a16="http://schemas.microsoft.com/office/drawing/2014/main" id="{7250A05A-BE2A-45DA-8151-43A119964970}"/>
              </a:ext>
            </a:extLst>
          </p:cNvPr>
          <p:cNvSpPr/>
          <p:nvPr/>
        </p:nvSpPr>
        <p:spPr bwMode="auto">
          <a:xfrm>
            <a:off x="6331207" y="2662898"/>
            <a:ext cx="2116774" cy="360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i="1" dirty="0">
                <a:latin typeface="Open Sans Light"/>
                <a:ea typeface="ヒラギノ角ゴ ProN W3" charset="0"/>
                <a:cs typeface="ヒラギノ角ゴ ProN W3" charset="0"/>
                <a:sym typeface="Arial" charset="0"/>
              </a:rPr>
              <a:t>Effective annual rate</a:t>
            </a:r>
            <a:endParaRPr kumimoji="0" lang="pt-PT" sz="1400" i="1" u="none" strike="noStrike" cap="none" normalizeH="0" baseline="0" dirty="0">
              <a:ln>
                <a:noFill/>
              </a:ln>
              <a:effectLst/>
              <a:latin typeface="Open Sans Light"/>
              <a:ea typeface="ヒラギノ角ゴ ProN W3" charset="0"/>
              <a:cs typeface="ヒラギノ角ゴ ProN W3" charset="0"/>
              <a:sym typeface="Arial" charset="0"/>
            </a:endParaRPr>
          </a:p>
        </p:txBody>
      </p:sp>
      <p:sp>
        <p:nvSpPr>
          <p:cNvPr id="45" name="Rectangle 44">
            <a:extLst>
              <a:ext uri="{FF2B5EF4-FFF2-40B4-BE49-F238E27FC236}">
                <a16:creationId xmlns:a16="http://schemas.microsoft.com/office/drawing/2014/main" id="{57525FD1-3C53-4845-B745-91FB81860653}"/>
              </a:ext>
            </a:extLst>
          </p:cNvPr>
          <p:cNvSpPr/>
          <p:nvPr/>
        </p:nvSpPr>
        <p:spPr bwMode="auto">
          <a:xfrm>
            <a:off x="6331207" y="4578860"/>
            <a:ext cx="2116774" cy="360000"/>
          </a:xfrm>
          <a:prstGeom prst="rect">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400" i="1" dirty="0">
                <a:latin typeface="Open Sans Light"/>
                <a:ea typeface="ヒラギノ角ゴ ProN W3" charset="0"/>
                <a:cs typeface="ヒラギノ角ゴ ProN W3" charset="0"/>
                <a:sym typeface="Arial" charset="0"/>
              </a:rPr>
              <a:t>Equivalent rate</a:t>
            </a:r>
            <a:endParaRPr kumimoji="0" lang="pt-PT" sz="1400" i="1" u="none" strike="noStrike" cap="none" normalizeH="0" baseline="0" dirty="0">
              <a:ln>
                <a:noFill/>
              </a:ln>
              <a:effectLst/>
              <a:latin typeface="Open Sans Light"/>
              <a:ea typeface="ヒラギノ角ゴ ProN W3" charset="0"/>
              <a:cs typeface="ヒラギノ角ゴ ProN W3" charset="0"/>
              <a:sym typeface="Arial" charset="0"/>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81F56D87-0448-70C0-D797-53B563B351F8}"/>
                  </a:ext>
                </a:extLst>
              </p:cNvPr>
              <p:cNvGraphicFramePr>
                <a:graphicFrameLocks noGrp="1"/>
              </p:cNvGraphicFramePr>
              <p:nvPr>
                <p:extLst>
                  <p:ext uri="{D42A27DB-BD31-4B8C-83A1-F6EECF244321}">
                    <p14:modId xmlns:p14="http://schemas.microsoft.com/office/powerpoint/2010/main" val="2631598457"/>
                  </p:ext>
                </p:extLst>
              </p:nvPr>
            </p:nvGraphicFramePr>
            <p:xfrm>
              <a:off x="9789067" y="3003605"/>
              <a:ext cx="1836000" cy="462906"/>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385352491"/>
                        </a:ext>
                      </a:extLst>
                    </a:gridCol>
                  </a:tblGrid>
                  <a:tr h="345552">
                    <a:tc>
                      <a:txBody>
                        <a:bodyPr/>
                        <a:lstStyle/>
                        <a:p>
                          <a:pPr algn="ctr"/>
                          <a:r>
                            <a:rPr lang="en-US" sz="1800" b="0" dirty="0">
                              <a:latin typeface="Open Sans Light"/>
                            </a:rPr>
                            <a:t> EAR</a:t>
                          </a:r>
                          <a:r>
                            <a:rPr lang="en-US" sz="1800" b="0" baseline="-25000" dirty="0">
                              <a:latin typeface="Open Sans Light"/>
                            </a:rPr>
                            <a:t> </a:t>
                          </a:r>
                          <a:r>
                            <a:rPr lang="en-US" sz="1800" b="0" dirty="0">
                              <a:latin typeface="Open Sans Light"/>
                            </a:rPr>
                            <a:t>= (1+</a:t>
                          </a:r>
                          <a14:m>
                            <m:oMath xmlns:m="http://schemas.openxmlformats.org/officeDocument/2006/math">
                              <m:f>
                                <m:fPr>
                                  <m:ctrlPr>
                                    <a:rPr lang="en-US" sz="1800" b="0" i="1" dirty="0" smtClean="0">
                                      <a:latin typeface="Cambria Math" panose="02040503050406030204" pitchFamily="18" charset="0"/>
                                    </a:rPr>
                                  </m:ctrlPr>
                                </m:fPr>
                                <m:num>
                                  <m:r>
                                    <a:rPr lang="en-GB" sz="1800" b="0" i="1" dirty="0" smtClean="0">
                                      <a:latin typeface="Cambria Math" panose="02040503050406030204" pitchFamily="18" charset="0"/>
                                    </a:rPr>
                                    <m:t>𝐴𝑃𝑅</m:t>
                                  </m:r>
                                </m:num>
                                <m:den>
                                  <m:r>
                                    <a:rPr lang="en-GB" sz="1800" b="0" i="1" dirty="0" smtClean="0">
                                      <a:latin typeface="Cambria Math" panose="02040503050406030204" pitchFamily="18" charset="0"/>
                                    </a:rPr>
                                    <m:t>𝑛</m:t>
                                  </m:r>
                                </m:den>
                              </m:f>
                            </m:oMath>
                          </a14:m>
                          <a:r>
                            <a:rPr lang="en-US" sz="1800" b="0" baseline="0" dirty="0">
                              <a:latin typeface="Open Sans Light"/>
                            </a:rPr>
                            <a:t>)</a:t>
                          </a:r>
                          <a:r>
                            <a:rPr lang="en-US" sz="1800" b="0" baseline="30000" dirty="0">
                              <a:latin typeface="Open Sans Light"/>
                            </a:rPr>
                            <a:t>n</a:t>
                          </a:r>
                          <a:r>
                            <a:rPr lang="en-US" sz="1800" b="0" baseline="0" dirty="0">
                              <a:latin typeface="Open Sans Light"/>
                            </a:rPr>
                            <a:t>-1</a:t>
                          </a:r>
                          <a:endParaRPr lang="pt-PT" sz="1800" b="0" baseline="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5147643"/>
                      </a:ext>
                    </a:extLst>
                  </a:tr>
                </a:tbl>
              </a:graphicData>
            </a:graphic>
          </p:graphicFrame>
        </mc:Choice>
        <mc:Fallback xmlns="">
          <p:graphicFrame>
            <p:nvGraphicFramePr>
              <p:cNvPr id="4" name="Table 3">
                <a:extLst>
                  <a:ext uri="{FF2B5EF4-FFF2-40B4-BE49-F238E27FC236}">
                    <a16:creationId xmlns:a16="http://schemas.microsoft.com/office/drawing/2014/main" id="{81F56D87-0448-70C0-D797-53B563B351F8}"/>
                  </a:ext>
                </a:extLst>
              </p:cNvPr>
              <p:cNvGraphicFramePr>
                <a:graphicFrameLocks noGrp="1"/>
              </p:cNvGraphicFramePr>
              <p:nvPr>
                <p:extLst>
                  <p:ext uri="{D42A27DB-BD31-4B8C-83A1-F6EECF244321}">
                    <p14:modId xmlns:p14="http://schemas.microsoft.com/office/powerpoint/2010/main" val="2631598457"/>
                  </p:ext>
                </p:extLst>
              </p:nvPr>
            </p:nvGraphicFramePr>
            <p:xfrm>
              <a:off x="9789067" y="3003605"/>
              <a:ext cx="1836000" cy="462906"/>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385352491"/>
                        </a:ext>
                      </a:extLst>
                    </a:gridCol>
                  </a:tblGrid>
                  <a:tr h="462906">
                    <a:tc>
                      <a:txBody>
                        <a:bodyPr/>
                        <a:lstStyle/>
                        <a:p>
                          <a:endParaRPr lang="en-US"/>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b="-10390"/>
                          </a:stretch>
                        </a:blipFill>
                      </a:tcPr>
                    </a:tc>
                    <a:extLst>
                      <a:ext uri="{0D108BD9-81ED-4DB2-BD59-A6C34878D82A}">
                        <a16:rowId xmlns:a16="http://schemas.microsoft.com/office/drawing/2014/main" val="205147643"/>
                      </a:ext>
                    </a:extLst>
                  </a:tr>
                </a:tbl>
              </a:graphicData>
            </a:graphic>
          </p:graphicFrame>
        </mc:Fallback>
      </mc:AlternateContent>
      <p:sp>
        <p:nvSpPr>
          <p:cNvPr id="5" name="Isosceles Triangle 4">
            <a:extLst>
              <a:ext uri="{FF2B5EF4-FFF2-40B4-BE49-F238E27FC236}">
                <a16:creationId xmlns:a16="http://schemas.microsoft.com/office/drawing/2014/main" id="{B92AF9DF-3771-320B-AE30-F7D7C465357B}"/>
              </a:ext>
            </a:extLst>
          </p:cNvPr>
          <p:cNvSpPr/>
          <p:nvPr/>
        </p:nvSpPr>
        <p:spPr bwMode="auto">
          <a:xfrm rot="5400000">
            <a:off x="9460005" y="3172799"/>
            <a:ext cx="327601" cy="105197"/>
          </a:xfrm>
          <a:prstGeom prst="triangle">
            <a:avLst/>
          </a:prstGeom>
          <a:solidFill>
            <a:schemeClr val="accent1">
              <a:lumMod val="75000"/>
            </a:scheme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spTree>
    <p:custDataLst>
      <p:tags r:id="rId1"/>
    </p:custDataLst>
    <p:extLst>
      <p:ext uri="{BB962C8B-B14F-4D97-AF65-F5344CB8AC3E}">
        <p14:creationId xmlns:p14="http://schemas.microsoft.com/office/powerpoint/2010/main" val="165747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40" grpId="0" animBg="1"/>
      <p:bldP spid="41" grpId="0" animBg="1"/>
      <p:bldP spid="42" grpId="0" animBg="1"/>
      <p:bldP spid="43" grpId="0" animBg="1"/>
      <p:bldP spid="44" grpId="0" animBg="1"/>
      <p:bldP spid="45"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9B56FE-2482-47E0-ACED-4A232C3828A8}"/>
              </a:ext>
            </a:extLst>
          </p:cNvPr>
          <p:cNvSpPr>
            <a:spLocks noGrp="1"/>
          </p:cNvSpPr>
          <p:nvPr>
            <p:ph type="title"/>
          </p:nvPr>
        </p:nvSpPr>
        <p:spPr/>
        <p:txBody>
          <a:bodyPr/>
          <a:lstStyle/>
          <a:p>
            <a:r>
              <a:rPr lang="en-GB" dirty="0"/>
              <a:t>Exercise 2</a:t>
            </a:r>
          </a:p>
        </p:txBody>
      </p:sp>
      <p:sp>
        <p:nvSpPr>
          <p:cNvPr id="3" name="Content Placeholder 2">
            <a:extLst>
              <a:ext uri="{FF2B5EF4-FFF2-40B4-BE49-F238E27FC236}">
                <a16:creationId xmlns:a16="http://schemas.microsoft.com/office/drawing/2014/main" id="{374EA35E-7CC5-452C-917B-9023A3C8B940}"/>
              </a:ext>
            </a:extLst>
          </p:cNvPr>
          <p:cNvSpPr>
            <a:spLocks noGrp="1"/>
          </p:cNvSpPr>
          <p:nvPr>
            <p:ph idx="1"/>
          </p:nvPr>
        </p:nvSpPr>
        <p:spPr/>
        <p:txBody>
          <a:bodyPr/>
          <a:lstStyle/>
          <a:p>
            <a:pPr marL="0" indent="0">
              <a:buNone/>
            </a:pPr>
            <a:r>
              <a:rPr lang="en-GB" dirty="0"/>
              <a:t>A firm is considering buying a new telephone system which will last 4 years. The system has an upfront cost of €150,000. Alternatively the firm can lease the system from the manufacturer for €4,000 paid at the end of each month. </a:t>
            </a:r>
          </a:p>
          <a:p>
            <a:pPr marL="914400" lvl="1" indent="-457200">
              <a:buFont typeface="+mj-lt"/>
              <a:buAutoNum type="alphaLcPeriod"/>
            </a:pPr>
            <a:r>
              <a:rPr lang="en-GB" dirty="0"/>
              <a:t>If the firm can borrow or lend at a 5% stated annual interest rate with semi-annual compounding, should it purchase or lease the system?</a:t>
            </a:r>
          </a:p>
          <a:p>
            <a:pPr marL="914400" lvl="1" indent="-457200">
              <a:buFont typeface="+mj-lt"/>
              <a:buAutoNum type="alphaLcPeriod"/>
            </a:pPr>
            <a:r>
              <a:rPr lang="en-GB" dirty="0"/>
              <a:t>If instead the firm can borrow or lend at a 15% stated annual interest rate with monthly compounding, does the firm decision change?</a:t>
            </a:r>
          </a:p>
        </p:txBody>
      </p:sp>
      <p:sp>
        <p:nvSpPr>
          <p:cNvPr id="5" name="Text Placeholder 4">
            <a:extLst>
              <a:ext uri="{FF2B5EF4-FFF2-40B4-BE49-F238E27FC236}">
                <a16:creationId xmlns:a16="http://schemas.microsoft.com/office/drawing/2014/main" id="{9281BDAD-FAC7-42DD-8984-E8D66F5B3BF8}"/>
              </a:ext>
            </a:extLst>
          </p:cNvPr>
          <p:cNvSpPr>
            <a:spLocks noGrp="1"/>
          </p:cNvSpPr>
          <p:nvPr>
            <p:ph type="body" sz="quarter" idx="13"/>
          </p:nvPr>
        </p:nvSpPr>
        <p:spPr/>
        <p:txBody>
          <a:bodyPr/>
          <a:lstStyle/>
          <a:p>
            <a:r>
              <a:rPr lang="en-GB" dirty="0"/>
              <a:t>Advanced Financial Management | Time Value of Money – Interest rates and CFs</a:t>
            </a:r>
          </a:p>
        </p:txBody>
      </p:sp>
      <p:sp>
        <p:nvSpPr>
          <p:cNvPr id="2" name="Oval 1">
            <a:extLst>
              <a:ext uri="{FF2B5EF4-FFF2-40B4-BE49-F238E27FC236}">
                <a16:creationId xmlns:a16="http://schemas.microsoft.com/office/drawing/2014/main" id="{0EC9B502-6820-54C8-7C3F-F3432A9E1087}"/>
              </a:ext>
            </a:extLst>
          </p:cNvPr>
          <p:cNvSpPr/>
          <p:nvPr/>
        </p:nvSpPr>
        <p:spPr bwMode="auto">
          <a:xfrm>
            <a:off x="1608463" y="4527933"/>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5</a:t>
            </a:r>
          </a:p>
        </p:txBody>
      </p:sp>
      <p:sp>
        <p:nvSpPr>
          <p:cNvPr id="4" name="Oval 3">
            <a:extLst>
              <a:ext uri="{FF2B5EF4-FFF2-40B4-BE49-F238E27FC236}">
                <a16:creationId xmlns:a16="http://schemas.microsoft.com/office/drawing/2014/main" id="{C629B376-D9B7-94B1-B8CE-8E16EF3A8DC9}"/>
              </a:ext>
            </a:extLst>
          </p:cNvPr>
          <p:cNvSpPr/>
          <p:nvPr/>
        </p:nvSpPr>
        <p:spPr bwMode="auto">
          <a:xfrm>
            <a:off x="3125118" y="452571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4</a:t>
            </a:r>
          </a:p>
        </p:txBody>
      </p:sp>
      <p:sp>
        <p:nvSpPr>
          <p:cNvPr id="7" name="Oval 6">
            <a:extLst>
              <a:ext uri="{FF2B5EF4-FFF2-40B4-BE49-F238E27FC236}">
                <a16:creationId xmlns:a16="http://schemas.microsoft.com/office/drawing/2014/main" id="{70779107-BD1A-A712-8CAA-FF975AB4DB47}"/>
              </a:ext>
            </a:extLst>
          </p:cNvPr>
          <p:cNvSpPr/>
          <p:nvPr/>
        </p:nvSpPr>
        <p:spPr bwMode="auto">
          <a:xfrm>
            <a:off x="4537113" y="452571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3</a:t>
            </a:r>
          </a:p>
        </p:txBody>
      </p:sp>
      <p:sp>
        <p:nvSpPr>
          <p:cNvPr id="8" name="Oval 7">
            <a:extLst>
              <a:ext uri="{FF2B5EF4-FFF2-40B4-BE49-F238E27FC236}">
                <a16:creationId xmlns:a16="http://schemas.microsoft.com/office/drawing/2014/main" id="{E284E064-CAFF-33F4-CF2D-CCFAADC10D5C}"/>
              </a:ext>
            </a:extLst>
          </p:cNvPr>
          <p:cNvSpPr/>
          <p:nvPr/>
        </p:nvSpPr>
        <p:spPr bwMode="auto">
          <a:xfrm>
            <a:off x="6019799" y="452571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2</a:t>
            </a:r>
          </a:p>
        </p:txBody>
      </p:sp>
      <p:sp>
        <p:nvSpPr>
          <p:cNvPr id="9" name="Oval 8">
            <a:extLst>
              <a:ext uri="{FF2B5EF4-FFF2-40B4-BE49-F238E27FC236}">
                <a16:creationId xmlns:a16="http://schemas.microsoft.com/office/drawing/2014/main" id="{F50F3708-C751-DA2A-C00E-6E2ACB3B0BB5}"/>
              </a:ext>
            </a:extLst>
          </p:cNvPr>
          <p:cNvSpPr/>
          <p:nvPr/>
        </p:nvSpPr>
        <p:spPr bwMode="auto">
          <a:xfrm>
            <a:off x="7465763" y="452571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1</a:t>
            </a:r>
          </a:p>
        </p:txBody>
      </p:sp>
    </p:spTree>
    <p:custDataLst>
      <p:tags r:id="rId1"/>
    </p:custDataLst>
    <p:extLst>
      <p:ext uri="{BB962C8B-B14F-4D97-AF65-F5344CB8AC3E}">
        <p14:creationId xmlns:p14="http://schemas.microsoft.com/office/powerpoint/2010/main" val="130257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9000"/>
                                        <p:tgtEl>
                                          <p:spTgt spid="2"/>
                                        </p:tgtEl>
                                      </p:cBhvr>
                                    </p:animEffect>
                                    <p:anim calcmode="lin" valueType="num">
                                      <p:cBhvr>
                                        <p:cTn id="7" dur="59000"/>
                                        <p:tgtEl>
                                          <p:spTgt spid="2"/>
                                        </p:tgtEl>
                                        <p:attrNameLst>
                                          <p:attrName>ppt_x</p:attrName>
                                        </p:attrNameLst>
                                      </p:cBhvr>
                                      <p:tavLst>
                                        <p:tav tm="0">
                                          <p:val>
                                            <p:strVal val="ppt_x"/>
                                          </p:val>
                                        </p:tav>
                                        <p:tav tm="100000">
                                          <p:val>
                                            <p:strVal val="ppt_x"/>
                                          </p:val>
                                        </p:tav>
                                      </p:tavLst>
                                    </p:anim>
                                    <p:anim calcmode="lin" valueType="num">
                                      <p:cBhvr>
                                        <p:cTn id="8" dur="59000"/>
                                        <p:tgtEl>
                                          <p:spTgt spid="2"/>
                                        </p:tgtEl>
                                        <p:attrNameLst>
                                          <p:attrName>ppt_y</p:attrName>
                                        </p:attrNameLst>
                                      </p:cBhvr>
                                      <p:tavLst>
                                        <p:tav tm="0">
                                          <p:val>
                                            <p:strVal val="ppt_y"/>
                                          </p:val>
                                        </p:tav>
                                        <p:tav tm="100000">
                                          <p:val>
                                            <p:strVal val="ppt_y+.1"/>
                                          </p:val>
                                        </p:tav>
                                      </p:tavLst>
                                    </p:anim>
                                    <p:set>
                                      <p:cBhvr>
                                        <p:cTn id="9" dur="1" fill="hold">
                                          <p:stCondLst>
                                            <p:cond delay="58999"/>
                                          </p:stCondLst>
                                        </p:cTn>
                                        <p:tgtEl>
                                          <p:spTgt spid="2"/>
                                        </p:tgtEl>
                                        <p:attrNameLst>
                                          <p:attrName>style.visibility</p:attrName>
                                        </p:attrNameLst>
                                      </p:cBhvr>
                                      <p:to>
                                        <p:strVal val="hidden"/>
                                      </p:to>
                                    </p:set>
                                  </p:childTnLst>
                                </p:cTn>
                              </p:par>
                            </p:childTnLst>
                          </p:cTn>
                        </p:par>
                        <p:par>
                          <p:cTn id="10" fill="hold">
                            <p:stCondLst>
                              <p:cond delay="59000"/>
                            </p:stCondLst>
                            <p:childTnLst>
                              <p:par>
                                <p:cTn id="11" presetID="42" presetClass="exit" presetSubtype="0" fill="hold" grpId="0" nodeType="afterEffect">
                                  <p:stCondLst>
                                    <p:cond delay="0"/>
                                  </p:stCondLst>
                                  <p:childTnLst>
                                    <p:animEffect transition="out" filter="fade">
                                      <p:cBhvr>
                                        <p:cTn id="12" dur="59000"/>
                                        <p:tgtEl>
                                          <p:spTgt spid="4"/>
                                        </p:tgtEl>
                                      </p:cBhvr>
                                    </p:animEffect>
                                    <p:anim calcmode="lin" valueType="num">
                                      <p:cBhvr>
                                        <p:cTn id="13" dur="59000"/>
                                        <p:tgtEl>
                                          <p:spTgt spid="4"/>
                                        </p:tgtEl>
                                        <p:attrNameLst>
                                          <p:attrName>ppt_x</p:attrName>
                                        </p:attrNameLst>
                                      </p:cBhvr>
                                      <p:tavLst>
                                        <p:tav tm="0">
                                          <p:val>
                                            <p:strVal val="ppt_x"/>
                                          </p:val>
                                        </p:tav>
                                        <p:tav tm="100000">
                                          <p:val>
                                            <p:strVal val="ppt_x"/>
                                          </p:val>
                                        </p:tav>
                                      </p:tavLst>
                                    </p:anim>
                                    <p:anim calcmode="lin" valueType="num">
                                      <p:cBhvr>
                                        <p:cTn id="14" dur="59000"/>
                                        <p:tgtEl>
                                          <p:spTgt spid="4"/>
                                        </p:tgtEl>
                                        <p:attrNameLst>
                                          <p:attrName>ppt_y</p:attrName>
                                        </p:attrNameLst>
                                      </p:cBhvr>
                                      <p:tavLst>
                                        <p:tav tm="0">
                                          <p:val>
                                            <p:strVal val="ppt_y"/>
                                          </p:val>
                                        </p:tav>
                                        <p:tav tm="100000">
                                          <p:val>
                                            <p:strVal val="ppt_y+.1"/>
                                          </p:val>
                                        </p:tav>
                                      </p:tavLst>
                                    </p:anim>
                                    <p:set>
                                      <p:cBhvr>
                                        <p:cTn id="15" dur="1" fill="hold">
                                          <p:stCondLst>
                                            <p:cond delay="58999"/>
                                          </p:stCondLst>
                                        </p:cTn>
                                        <p:tgtEl>
                                          <p:spTgt spid="4"/>
                                        </p:tgtEl>
                                        <p:attrNameLst>
                                          <p:attrName>style.visibility</p:attrName>
                                        </p:attrNameLst>
                                      </p:cBhvr>
                                      <p:to>
                                        <p:strVal val="hidden"/>
                                      </p:to>
                                    </p:set>
                                  </p:childTnLst>
                                </p:cTn>
                              </p:par>
                            </p:childTnLst>
                          </p:cTn>
                        </p:par>
                        <p:par>
                          <p:cTn id="16" fill="hold">
                            <p:stCondLst>
                              <p:cond delay="118000"/>
                            </p:stCondLst>
                            <p:childTnLst>
                              <p:par>
                                <p:cTn id="17" presetID="42" presetClass="exit" presetSubtype="0" fill="hold" grpId="0" nodeType="afterEffect">
                                  <p:stCondLst>
                                    <p:cond delay="0"/>
                                  </p:stCondLst>
                                  <p:childTnLst>
                                    <p:animEffect transition="out" filter="fade">
                                      <p:cBhvr>
                                        <p:cTn id="18" dur="59000"/>
                                        <p:tgtEl>
                                          <p:spTgt spid="7"/>
                                        </p:tgtEl>
                                      </p:cBhvr>
                                    </p:animEffect>
                                    <p:anim calcmode="lin" valueType="num">
                                      <p:cBhvr>
                                        <p:cTn id="19" dur="59000"/>
                                        <p:tgtEl>
                                          <p:spTgt spid="7"/>
                                        </p:tgtEl>
                                        <p:attrNameLst>
                                          <p:attrName>ppt_x</p:attrName>
                                        </p:attrNameLst>
                                      </p:cBhvr>
                                      <p:tavLst>
                                        <p:tav tm="0">
                                          <p:val>
                                            <p:strVal val="ppt_x"/>
                                          </p:val>
                                        </p:tav>
                                        <p:tav tm="100000">
                                          <p:val>
                                            <p:strVal val="ppt_x"/>
                                          </p:val>
                                        </p:tav>
                                      </p:tavLst>
                                    </p:anim>
                                    <p:anim calcmode="lin" valueType="num">
                                      <p:cBhvr>
                                        <p:cTn id="20" dur="59000"/>
                                        <p:tgtEl>
                                          <p:spTgt spid="7"/>
                                        </p:tgtEl>
                                        <p:attrNameLst>
                                          <p:attrName>ppt_y</p:attrName>
                                        </p:attrNameLst>
                                      </p:cBhvr>
                                      <p:tavLst>
                                        <p:tav tm="0">
                                          <p:val>
                                            <p:strVal val="ppt_y"/>
                                          </p:val>
                                        </p:tav>
                                        <p:tav tm="100000">
                                          <p:val>
                                            <p:strVal val="ppt_y+.1"/>
                                          </p:val>
                                        </p:tav>
                                      </p:tavLst>
                                    </p:anim>
                                    <p:set>
                                      <p:cBhvr>
                                        <p:cTn id="21" dur="1" fill="hold">
                                          <p:stCondLst>
                                            <p:cond delay="58999"/>
                                          </p:stCondLst>
                                        </p:cTn>
                                        <p:tgtEl>
                                          <p:spTgt spid="7"/>
                                        </p:tgtEl>
                                        <p:attrNameLst>
                                          <p:attrName>style.visibility</p:attrName>
                                        </p:attrNameLst>
                                      </p:cBhvr>
                                      <p:to>
                                        <p:strVal val="hidden"/>
                                      </p:to>
                                    </p:set>
                                  </p:childTnLst>
                                </p:cTn>
                              </p:par>
                            </p:childTnLst>
                          </p:cTn>
                        </p:par>
                        <p:par>
                          <p:cTn id="22" fill="hold">
                            <p:stCondLst>
                              <p:cond delay="177000"/>
                            </p:stCondLst>
                            <p:childTnLst>
                              <p:par>
                                <p:cTn id="23" presetID="42" presetClass="exit" presetSubtype="0" fill="hold" grpId="0" nodeType="afterEffect">
                                  <p:stCondLst>
                                    <p:cond delay="0"/>
                                  </p:stCondLst>
                                  <p:childTnLst>
                                    <p:animEffect transition="out" filter="fade">
                                      <p:cBhvr>
                                        <p:cTn id="24" dur="59000"/>
                                        <p:tgtEl>
                                          <p:spTgt spid="8"/>
                                        </p:tgtEl>
                                      </p:cBhvr>
                                    </p:animEffect>
                                    <p:anim calcmode="lin" valueType="num">
                                      <p:cBhvr>
                                        <p:cTn id="25" dur="59000"/>
                                        <p:tgtEl>
                                          <p:spTgt spid="8"/>
                                        </p:tgtEl>
                                        <p:attrNameLst>
                                          <p:attrName>ppt_x</p:attrName>
                                        </p:attrNameLst>
                                      </p:cBhvr>
                                      <p:tavLst>
                                        <p:tav tm="0">
                                          <p:val>
                                            <p:strVal val="ppt_x"/>
                                          </p:val>
                                        </p:tav>
                                        <p:tav tm="100000">
                                          <p:val>
                                            <p:strVal val="ppt_x"/>
                                          </p:val>
                                        </p:tav>
                                      </p:tavLst>
                                    </p:anim>
                                    <p:anim calcmode="lin" valueType="num">
                                      <p:cBhvr>
                                        <p:cTn id="26" dur="59000"/>
                                        <p:tgtEl>
                                          <p:spTgt spid="8"/>
                                        </p:tgtEl>
                                        <p:attrNameLst>
                                          <p:attrName>ppt_y</p:attrName>
                                        </p:attrNameLst>
                                      </p:cBhvr>
                                      <p:tavLst>
                                        <p:tav tm="0">
                                          <p:val>
                                            <p:strVal val="ppt_y"/>
                                          </p:val>
                                        </p:tav>
                                        <p:tav tm="100000">
                                          <p:val>
                                            <p:strVal val="ppt_y+.1"/>
                                          </p:val>
                                        </p:tav>
                                      </p:tavLst>
                                    </p:anim>
                                    <p:set>
                                      <p:cBhvr>
                                        <p:cTn id="27" dur="1" fill="hold">
                                          <p:stCondLst>
                                            <p:cond delay="58999"/>
                                          </p:stCondLst>
                                        </p:cTn>
                                        <p:tgtEl>
                                          <p:spTgt spid="8"/>
                                        </p:tgtEl>
                                        <p:attrNameLst>
                                          <p:attrName>style.visibility</p:attrName>
                                        </p:attrNameLst>
                                      </p:cBhvr>
                                      <p:to>
                                        <p:strVal val="hidden"/>
                                      </p:to>
                                    </p:set>
                                  </p:childTnLst>
                                </p:cTn>
                              </p:par>
                            </p:childTnLst>
                          </p:cTn>
                        </p:par>
                        <p:par>
                          <p:cTn id="28" fill="hold">
                            <p:stCondLst>
                              <p:cond delay="236000"/>
                            </p:stCondLst>
                            <p:childTnLst>
                              <p:par>
                                <p:cTn id="29" presetID="42" presetClass="exit" presetSubtype="0" fill="hold" grpId="0" nodeType="afterEffect">
                                  <p:stCondLst>
                                    <p:cond delay="0"/>
                                  </p:stCondLst>
                                  <p:childTnLst>
                                    <p:animEffect transition="out" filter="fade">
                                      <p:cBhvr>
                                        <p:cTn id="30" dur="59000"/>
                                        <p:tgtEl>
                                          <p:spTgt spid="9"/>
                                        </p:tgtEl>
                                      </p:cBhvr>
                                    </p:animEffect>
                                    <p:anim calcmode="lin" valueType="num">
                                      <p:cBhvr>
                                        <p:cTn id="31" dur="59000"/>
                                        <p:tgtEl>
                                          <p:spTgt spid="9"/>
                                        </p:tgtEl>
                                        <p:attrNameLst>
                                          <p:attrName>ppt_x</p:attrName>
                                        </p:attrNameLst>
                                      </p:cBhvr>
                                      <p:tavLst>
                                        <p:tav tm="0">
                                          <p:val>
                                            <p:strVal val="ppt_x"/>
                                          </p:val>
                                        </p:tav>
                                        <p:tav tm="100000">
                                          <p:val>
                                            <p:strVal val="ppt_x"/>
                                          </p:val>
                                        </p:tav>
                                      </p:tavLst>
                                    </p:anim>
                                    <p:anim calcmode="lin" valueType="num">
                                      <p:cBhvr>
                                        <p:cTn id="32" dur="59000"/>
                                        <p:tgtEl>
                                          <p:spTgt spid="9"/>
                                        </p:tgtEl>
                                        <p:attrNameLst>
                                          <p:attrName>ppt_y</p:attrName>
                                        </p:attrNameLst>
                                      </p:cBhvr>
                                      <p:tavLst>
                                        <p:tav tm="0">
                                          <p:val>
                                            <p:strVal val="ppt_y"/>
                                          </p:val>
                                        </p:tav>
                                        <p:tav tm="100000">
                                          <p:val>
                                            <p:strVal val="ppt_y+.1"/>
                                          </p:val>
                                        </p:tav>
                                      </p:tavLst>
                                    </p:anim>
                                    <p:set>
                                      <p:cBhvr>
                                        <p:cTn id="33" dur="1" fill="hold">
                                          <p:stCondLst>
                                            <p:cond delay="58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44AC-7562-4B2B-8C29-49672B42E04B}"/>
              </a:ext>
            </a:extLst>
          </p:cNvPr>
          <p:cNvSpPr>
            <a:spLocks noGrp="1"/>
          </p:cNvSpPr>
          <p:nvPr>
            <p:ph type="title"/>
          </p:nvPr>
        </p:nvSpPr>
        <p:spPr/>
        <p:txBody>
          <a:bodyPr/>
          <a:lstStyle/>
          <a:p>
            <a:r>
              <a:rPr lang="en-GB" dirty="0"/>
              <a:t>Exercise 2 - solutions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DA6D70-61C1-482F-9DAB-DDD8AC0D6926}"/>
                  </a:ext>
                </a:extLst>
              </p:cNvPr>
              <p:cNvSpPr>
                <a:spLocks noGrp="1"/>
              </p:cNvSpPr>
              <p:nvPr>
                <p:ph idx="1"/>
              </p:nvPr>
            </p:nvSpPr>
            <p:spPr/>
            <p:txBody>
              <a:bodyPr/>
              <a:lstStyle/>
              <a:p>
                <a:pPr marL="514350" indent="-514350">
                  <a:buFont typeface="+mj-lt"/>
                  <a:buAutoNum type="alphaLcPeriod"/>
                </a:pPr>
                <a:r>
                  <a:rPr lang="en-GB" b="1" dirty="0"/>
                  <a:t>If the firm can borrow or lend at a 5% stated annual interest rate with semi-annual compounding, should it purchase or lease the system?</a:t>
                </a:r>
                <a:endParaRPr lang="en-GB" dirty="0"/>
              </a:p>
              <a:p>
                <a:pPr marL="0" indent="0">
                  <a:buNone/>
                </a:pPr>
                <a:r>
                  <a:rPr lang="en-GB" dirty="0"/>
                  <a:t>	What is the effective monthly rate?</a:t>
                </a:r>
              </a:p>
              <a:p>
                <a:pPr marL="0" indent="0">
                  <a:buNone/>
                </a:pPr>
                <a:r>
                  <a:rPr lang="en-GB" dirty="0"/>
                  <a:t>	The effective semi-annual rate is </a:t>
                </a:r>
                <a:r>
                  <a:rPr lang="en-GB" dirty="0" err="1"/>
                  <a:t>r</a:t>
                </a:r>
                <a:r>
                  <a:rPr lang="en-GB" baseline="-25000" dirty="0" err="1"/>
                  <a:t>s</a:t>
                </a:r>
                <a:r>
                  <a:rPr lang="en-GB" dirty="0"/>
                  <a:t>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r>
                      <a:rPr lang="en-US" b="0" i="1" smtClean="0">
                        <a:latin typeface="Cambria Math" panose="02040503050406030204" pitchFamily="18" charset="0"/>
                      </a:rPr>
                      <m:t>=2.5%</m:t>
                    </m:r>
                    <m:r>
                      <a:rPr lang="en-GB" b="0" i="0"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𝑚</m:t>
                                </m:r>
                              </m:sub>
                            </m:sSub>
                          </m:e>
                        </m:d>
                      </m:e>
                      <m:sup>
                        <m:r>
                          <a:rPr lang="en-US" b="0" i="1" smtClean="0">
                            <a:latin typeface="Cambria Math" panose="02040503050406030204" pitchFamily="18" charset="0"/>
                          </a:rPr>
                          <m:t>6</m:t>
                        </m:r>
                      </m:sup>
                    </m:sSup>
                    <m:r>
                      <a:rPr lang="en-US" b="0" i="1" smtClean="0">
                        <a:latin typeface="Cambria Math" panose="02040503050406030204" pitchFamily="18" charset="0"/>
                      </a:rPr>
                      <m:t>=1+2.5%</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𝑚</m:t>
                        </m:r>
                      </m:sub>
                    </m:sSub>
                    <m:r>
                      <a:rPr lang="en-US" b="0" i="1" smtClean="0">
                        <a:latin typeface="Cambria Math" panose="02040503050406030204" pitchFamily="18" charset="0"/>
                        <a:ea typeface="Cambria Math" panose="02040503050406030204" pitchFamily="18" charset="0"/>
                      </a:rPr>
                      <m:t>=0.4124%</m:t>
                    </m:r>
                  </m:oMath>
                </a14:m>
                <a:endParaRPr lang="en-GB" dirty="0"/>
              </a:p>
              <a:p>
                <a:pPr marL="457200" lvl="1" indent="0">
                  <a:buNone/>
                </a:pPr>
                <a:endParaRPr lang="en-GB" dirty="0"/>
              </a:p>
              <a:p>
                <a:pPr marL="457200" lvl="1" indent="0">
                  <a:buNone/>
                </a:pPr>
                <a:r>
                  <a:rPr lang="en-GB" dirty="0"/>
                  <a:t>PV(leasing payments)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4000</m:t>
                        </m:r>
                      </m:num>
                      <m:den>
                        <m:r>
                          <a:rPr lang="en-US" b="0" i="1" smtClean="0">
                            <a:latin typeface="Cambria Math" panose="02040503050406030204" pitchFamily="18" charset="0"/>
                          </a:rPr>
                          <m:t>0.004124</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1.004124</m:t>
                                </m:r>
                              </m:e>
                              <m:sup>
                                <m:r>
                                  <a:rPr lang="en-US" b="0" i="1" smtClean="0">
                                    <a:latin typeface="Cambria Math" panose="02040503050406030204" pitchFamily="18" charset="0"/>
                                  </a:rPr>
                                  <m:t>48</m:t>
                                </m:r>
                              </m:sup>
                            </m:sSup>
                          </m:den>
                        </m:f>
                      </m:e>
                    </m:d>
                    <m:r>
                      <a:rPr lang="en-US" b="0" i="1" smtClean="0">
                        <a:latin typeface="Cambria Math" panose="02040503050406030204" pitchFamily="18" charset="0"/>
                      </a:rPr>
                      <m:t>=</m:t>
                    </m:r>
                  </m:oMath>
                </a14:m>
                <a:r>
                  <a:rPr lang="en-GB" dirty="0"/>
                  <a:t>€173,867.2 → buy the system</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A6DA6D70-61C1-482F-9DAB-DDD8AC0D6926}"/>
                  </a:ext>
                </a:extLst>
              </p:cNvPr>
              <p:cNvSpPr>
                <a:spLocks noGrp="1" noRot="1" noChangeAspect="1" noMove="1" noResize="1" noEditPoints="1" noAdjustHandles="1" noChangeArrowheads="1" noChangeShapeType="1" noTextEdit="1"/>
              </p:cNvSpPr>
              <p:nvPr>
                <p:ph idx="1"/>
              </p:nvPr>
            </p:nvSpPr>
            <p:spPr>
              <a:blipFill>
                <a:blip r:embed="rId4"/>
                <a:stretch>
                  <a:fillRect l="-741" t="-1717" r="-582"/>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C76E43B6-7395-4A6C-87F6-492C6B9E4E38}"/>
              </a:ext>
            </a:extLst>
          </p:cNvPr>
          <p:cNvSpPr>
            <a:spLocks noGrp="1"/>
          </p:cNvSpPr>
          <p:nvPr>
            <p:ph type="body" sz="quarter" idx="13"/>
          </p:nvPr>
        </p:nvSpPr>
        <p:spPr/>
        <p:txBody>
          <a:bodyPr/>
          <a:lstStyle/>
          <a:p>
            <a:r>
              <a:rPr lang="en-GB" dirty="0"/>
              <a:t>Advanced Financial Management | Time Value of Money – Interest rates and CFs</a:t>
            </a:r>
          </a:p>
        </p:txBody>
      </p:sp>
    </p:spTree>
    <p:custDataLst>
      <p:tags r:id="rId1"/>
    </p:custDataLst>
    <p:extLst>
      <p:ext uri="{BB962C8B-B14F-4D97-AF65-F5344CB8AC3E}">
        <p14:creationId xmlns:p14="http://schemas.microsoft.com/office/powerpoint/2010/main" val="104094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444AC-7562-4B2B-8C29-49672B42E04B}"/>
              </a:ext>
            </a:extLst>
          </p:cNvPr>
          <p:cNvSpPr>
            <a:spLocks noGrp="1"/>
          </p:cNvSpPr>
          <p:nvPr>
            <p:ph type="title"/>
          </p:nvPr>
        </p:nvSpPr>
        <p:spPr/>
        <p:txBody>
          <a:bodyPr/>
          <a:lstStyle/>
          <a:p>
            <a:r>
              <a:rPr lang="en-GB" dirty="0"/>
              <a:t>Exercise 2 - solutions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DA6D70-61C1-482F-9DAB-DDD8AC0D6926}"/>
                  </a:ext>
                </a:extLst>
              </p:cNvPr>
              <p:cNvSpPr>
                <a:spLocks noGrp="1"/>
              </p:cNvSpPr>
              <p:nvPr>
                <p:ph idx="1"/>
              </p:nvPr>
            </p:nvSpPr>
            <p:spPr/>
            <p:txBody>
              <a:bodyPr/>
              <a:lstStyle/>
              <a:p>
                <a:pPr marL="514350" indent="-514350">
                  <a:buFont typeface="+mj-lt"/>
                  <a:buAutoNum type="alphaLcPeriod" startAt="2"/>
                </a:pPr>
                <a:r>
                  <a:rPr lang="en-GB" b="1" dirty="0"/>
                  <a:t>If instead the firm can borrow or lend at a 15% stated annual interest rate with monthly compounding, does the firm decision change?</a:t>
                </a:r>
              </a:p>
              <a:p>
                <a:pPr marL="0" indent="0">
                  <a:buNone/>
                </a:pPr>
                <a:r>
                  <a:rPr lang="en-GB" dirty="0"/>
                  <a:t>	 The effective monthly rate is r</a:t>
                </a:r>
                <a:r>
                  <a:rPr lang="en-GB" baseline="-25000" dirty="0"/>
                  <a:t>m</a:t>
                </a:r>
                <a:r>
                  <a:rPr lang="en-GB" dirty="0"/>
                  <a:t>=</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12</m:t>
                        </m:r>
                      </m:den>
                    </m:f>
                    <m:r>
                      <a:rPr lang="en-US" b="0" i="1" smtClean="0">
                        <a:latin typeface="Cambria Math" panose="02040503050406030204" pitchFamily="18" charset="0"/>
                      </a:rPr>
                      <m:t>=1.25%</m:t>
                    </m:r>
                  </m:oMath>
                </a14:m>
                <a:endParaRPr lang="en-GB" dirty="0"/>
              </a:p>
              <a:p>
                <a:pPr marL="457200" lvl="1" indent="0">
                  <a:buNone/>
                </a:pPr>
                <a:r>
                  <a:rPr lang="en-GB" dirty="0"/>
                  <a:t> </a:t>
                </a:r>
              </a:p>
              <a:p>
                <a:pPr marL="457200" lvl="1" indent="0">
                  <a:buNone/>
                </a:pPr>
                <a:r>
                  <a:rPr lang="en-GB" dirty="0"/>
                  <a:t>PV(leasing payments)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4000</m:t>
                        </m:r>
                      </m:num>
                      <m:den>
                        <m:r>
                          <a:rPr lang="en-US" i="1">
                            <a:latin typeface="Cambria Math" panose="02040503050406030204" pitchFamily="18" charset="0"/>
                          </a:rPr>
                          <m:t>0.0</m:t>
                        </m:r>
                        <m:r>
                          <a:rPr lang="en-US" b="0" i="1" smtClean="0">
                            <a:latin typeface="Cambria Math" panose="02040503050406030204" pitchFamily="18" charset="0"/>
                          </a:rPr>
                          <m:t>125</m:t>
                        </m:r>
                      </m:den>
                    </m:f>
                    <m:d>
                      <m:dPr>
                        <m:ctrlPr>
                          <a:rPr lang="en-US" i="1">
                            <a:latin typeface="Cambria Math" panose="02040503050406030204" pitchFamily="18" charset="0"/>
                          </a:rPr>
                        </m:ctrlPr>
                      </m:dPr>
                      <m:e>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1.0</m:t>
                                </m:r>
                                <m:r>
                                  <a:rPr lang="en-US" b="0" i="1" smtClean="0">
                                    <a:latin typeface="Cambria Math" panose="02040503050406030204" pitchFamily="18" charset="0"/>
                                  </a:rPr>
                                  <m:t>125</m:t>
                                </m:r>
                              </m:e>
                              <m:sup>
                                <m:r>
                                  <a:rPr lang="en-US" i="1">
                                    <a:latin typeface="Cambria Math" panose="02040503050406030204" pitchFamily="18" charset="0"/>
                                  </a:rPr>
                                  <m:t>48</m:t>
                                </m:r>
                              </m:sup>
                            </m:sSup>
                          </m:den>
                        </m:f>
                      </m:e>
                    </m:d>
                    <m:r>
                      <a:rPr lang="en-US" i="1">
                        <a:latin typeface="Cambria Math" panose="02040503050406030204" pitchFamily="18" charset="0"/>
                      </a:rPr>
                      <m:t>= </m:t>
                    </m:r>
                  </m:oMath>
                </a14:m>
                <a:r>
                  <a:rPr lang="en-GB" dirty="0"/>
                  <a:t>€143,725.9 → lease the system</a:t>
                </a:r>
              </a:p>
              <a:p>
                <a:pPr marL="514350" indent="-514350">
                  <a:buFont typeface="+mj-lt"/>
                  <a:buAutoNum type="alphaLcPeriod" startAt="2"/>
                </a:pPr>
                <a:endParaRPr lang="en-GB" dirty="0"/>
              </a:p>
            </p:txBody>
          </p:sp>
        </mc:Choice>
        <mc:Fallback xmlns="">
          <p:sp>
            <p:nvSpPr>
              <p:cNvPr id="3" name="Content Placeholder 2">
                <a:extLst>
                  <a:ext uri="{FF2B5EF4-FFF2-40B4-BE49-F238E27FC236}">
                    <a16:creationId xmlns:a16="http://schemas.microsoft.com/office/drawing/2014/main" id="{A6DA6D70-61C1-482F-9DAB-DDD8AC0D6926}"/>
                  </a:ext>
                </a:extLst>
              </p:cNvPr>
              <p:cNvSpPr>
                <a:spLocks noGrp="1" noRot="1" noChangeAspect="1" noMove="1" noResize="1" noEditPoints="1" noAdjustHandles="1" noChangeArrowheads="1" noChangeShapeType="1" noTextEdit="1"/>
              </p:cNvSpPr>
              <p:nvPr>
                <p:ph idx="1"/>
              </p:nvPr>
            </p:nvSpPr>
            <p:spPr>
              <a:blipFill>
                <a:blip r:embed="rId4"/>
                <a:stretch>
                  <a:fillRect l="-741" t="-1717" r="-582"/>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C76E43B6-7395-4A6C-87F6-492C6B9E4E38}"/>
              </a:ext>
            </a:extLst>
          </p:cNvPr>
          <p:cNvSpPr>
            <a:spLocks noGrp="1"/>
          </p:cNvSpPr>
          <p:nvPr>
            <p:ph type="body" sz="quarter" idx="13"/>
          </p:nvPr>
        </p:nvSpPr>
        <p:spPr/>
        <p:txBody>
          <a:bodyPr/>
          <a:lstStyle/>
          <a:p>
            <a:r>
              <a:rPr lang="en-GB" dirty="0"/>
              <a:t>Advanced Financial Management | Time Value of Money – Interest rates and CFs</a:t>
            </a:r>
          </a:p>
        </p:txBody>
      </p:sp>
    </p:spTree>
    <p:custDataLst>
      <p:tags r:id="rId1"/>
    </p:custDataLst>
    <p:extLst>
      <p:ext uri="{BB962C8B-B14F-4D97-AF65-F5344CB8AC3E}">
        <p14:creationId xmlns:p14="http://schemas.microsoft.com/office/powerpoint/2010/main" val="77123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C83991-1BF9-7161-8E8B-0A8607E1BFA8}"/>
              </a:ext>
            </a:extLst>
          </p:cNvPr>
          <p:cNvSpPr>
            <a:spLocks noGrp="1"/>
          </p:cNvSpPr>
          <p:nvPr>
            <p:ph type="body" sz="quarter" idx="12"/>
          </p:nvPr>
        </p:nvSpPr>
        <p:spPr/>
        <p:txBody>
          <a:bodyPr/>
          <a:lstStyle/>
          <a:p>
            <a:endParaRPr lang="en-US"/>
          </a:p>
        </p:txBody>
      </p:sp>
      <p:sp>
        <p:nvSpPr>
          <p:cNvPr id="5" name="TextBox 4">
            <a:extLst>
              <a:ext uri="{FF2B5EF4-FFF2-40B4-BE49-F238E27FC236}">
                <a16:creationId xmlns:a16="http://schemas.microsoft.com/office/drawing/2014/main" id="{26B62317-4CD9-EEA3-D8D0-C06C475A0FFC}"/>
              </a:ext>
            </a:extLst>
          </p:cNvPr>
          <p:cNvSpPr txBox="1"/>
          <p:nvPr/>
        </p:nvSpPr>
        <p:spPr>
          <a:xfrm>
            <a:off x="2257425" y="1895475"/>
            <a:ext cx="8077200" cy="1200329"/>
          </a:xfrm>
          <a:prstGeom prst="rect">
            <a:avLst/>
          </a:prstGeom>
          <a:noFill/>
        </p:spPr>
        <p:txBody>
          <a:bodyPr wrap="square" rtlCol="0">
            <a:spAutoFit/>
          </a:bodyPr>
          <a:lstStyle/>
          <a:p>
            <a:r>
              <a:rPr lang="en-US" dirty="0"/>
              <a:t>Through Moodle, complete the two quizzes:</a:t>
            </a:r>
            <a:br>
              <a:rPr lang="en-US" dirty="0"/>
            </a:br>
            <a:br>
              <a:rPr lang="en-US" dirty="0"/>
            </a:br>
            <a:r>
              <a:rPr lang="en-US" dirty="0"/>
              <a:t>- Summative quiz 01</a:t>
            </a:r>
          </a:p>
          <a:p>
            <a:r>
              <a:rPr lang="en-US" dirty="0"/>
              <a:t>- Summative quiz 02</a:t>
            </a:r>
          </a:p>
        </p:txBody>
      </p:sp>
    </p:spTree>
    <p:extLst>
      <p:ext uri="{BB962C8B-B14F-4D97-AF65-F5344CB8AC3E}">
        <p14:creationId xmlns:p14="http://schemas.microsoft.com/office/powerpoint/2010/main" val="118176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5FF2F34-ACA9-BAAB-9FB3-AF3A61AE5A66}"/>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FBF7A2AE-92A1-D516-F82A-7C42C4713E62}"/>
              </a:ext>
            </a:extLst>
          </p:cNvPr>
          <p:cNvSpPr>
            <a:spLocks noGrp="1"/>
          </p:cNvSpPr>
          <p:nvPr>
            <p:ph type="body" sz="quarter" idx="16"/>
          </p:nvPr>
        </p:nvSpPr>
        <p:spPr/>
        <p:txBody>
          <a:bodyPr/>
          <a:lstStyle/>
          <a:p>
            <a:r>
              <a:rPr lang="en-US" dirty="0"/>
              <a:t>Review</a:t>
            </a:r>
          </a:p>
        </p:txBody>
      </p:sp>
      <p:sp>
        <p:nvSpPr>
          <p:cNvPr id="7" name="TextBox 6">
            <a:extLst>
              <a:ext uri="{FF2B5EF4-FFF2-40B4-BE49-F238E27FC236}">
                <a16:creationId xmlns:a16="http://schemas.microsoft.com/office/drawing/2014/main" id="{5592A2D7-8EB8-C0DA-847A-CCF26926D29B}"/>
              </a:ext>
            </a:extLst>
          </p:cNvPr>
          <p:cNvSpPr txBox="1"/>
          <p:nvPr/>
        </p:nvSpPr>
        <p:spPr>
          <a:xfrm>
            <a:off x="432619" y="1700981"/>
            <a:ext cx="10343536" cy="2308324"/>
          </a:xfrm>
          <a:prstGeom prst="rect">
            <a:avLst/>
          </a:prstGeom>
          <a:noFill/>
        </p:spPr>
        <p:txBody>
          <a:bodyPr wrap="square" rtlCol="0">
            <a:spAutoFit/>
          </a:bodyPr>
          <a:lstStyle/>
          <a:p>
            <a:pPr marL="342900" indent="-342900">
              <a:buFont typeface="+mj-lt"/>
              <a:buAutoNum type="arabicPeriod"/>
            </a:pPr>
            <a:r>
              <a:rPr lang="en-US" dirty="0"/>
              <a:t>We use the effective rate</a:t>
            </a:r>
          </a:p>
          <a:p>
            <a:pPr marL="342900" indent="-342900">
              <a:buFont typeface="+mj-lt"/>
              <a:buAutoNum type="arabicPeriod"/>
            </a:pPr>
            <a:endParaRPr lang="en-US" dirty="0"/>
          </a:p>
          <a:p>
            <a:pPr marL="342900" indent="-342900">
              <a:buFont typeface="+mj-lt"/>
              <a:buAutoNum type="arabicPeriod"/>
            </a:pPr>
            <a:r>
              <a:rPr lang="en-US" dirty="0"/>
              <a:t>The rate and the horizon must be in the same units</a:t>
            </a:r>
          </a:p>
          <a:p>
            <a:pPr marL="342900" indent="-342900">
              <a:buFont typeface="+mj-lt"/>
              <a:buAutoNum type="arabicPeriod"/>
            </a:pPr>
            <a:endParaRPr lang="en-US" dirty="0"/>
          </a:p>
          <a:p>
            <a:pPr marL="342900" indent="-342900">
              <a:buFont typeface="+mj-lt"/>
              <a:buAutoNum type="arabicPeriod"/>
            </a:pPr>
            <a:r>
              <a:rPr lang="en-US" dirty="0"/>
              <a:t>We only compare cashflows at the same time period</a:t>
            </a:r>
          </a:p>
          <a:p>
            <a:pPr marL="342900" indent="-342900">
              <a:buFont typeface="+mj-lt"/>
              <a:buAutoNum type="arabicPeriod"/>
            </a:pPr>
            <a:endParaRPr lang="en-US" dirty="0"/>
          </a:p>
          <a:p>
            <a:pPr marL="342900" indent="-342900">
              <a:buFont typeface="+mj-lt"/>
              <a:buAutoNum type="arabicPeriod"/>
            </a:pPr>
            <a:r>
              <a:rPr lang="en-US" dirty="0"/>
              <a:t>We only undertake positive-NPV projects and if we need to choose, we always get the highest NPV</a:t>
            </a:r>
          </a:p>
        </p:txBody>
      </p:sp>
    </p:spTree>
    <p:extLst>
      <p:ext uri="{BB962C8B-B14F-4D97-AF65-F5344CB8AC3E}">
        <p14:creationId xmlns:p14="http://schemas.microsoft.com/office/powerpoint/2010/main" val="428521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02A2A2-5FC1-4011-806C-6E6A00DFBD25}"/>
              </a:ext>
            </a:extLst>
          </p:cNvPr>
          <p:cNvSpPr>
            <a:spLocks noGrp="1"/>
          </p:cNvSpPr>
          <p:nvPr>
            <p:ph type="body" sz="quarter" idx="12"/>
          </p:nvPr>
        </p:nvSpPr>
        <p:spPr/>
        <p:txBody>
          <a:bodyPr/>
          <a:lstStyle/>
          <a:p>
            <a:r>
              <a:rPr lang="en-GB" dirty="0"/>
              <a:t>Advanced Financial Management | Time Value of Money – Interest rates and CFs</a:t>
            </a:r>
          </a:p>
        </p:txBody>
      </p:sp>
      <p:sp>
        <p:nvSpPr>
          <p:cNvPr id="3" name="Text Placeholder 2">
            <a:extLst>
              <a:ext uri="{FF2B5EF4-FFF2-40B4-BE49-F238E27FC236}">
                <a16:creationId xmlns:a16="http://schemas.microsoft.com/office/drawing/2014/main" id="{95F2EF4C-70A5-4CD0-9964-7A035F254A89}"/>
              </a:ext>
            </a:extLst>
          </p:cNvPr>
          <p:cNvSpPr>
            <a:spLocks noGrp="1"/>
          </p:cNvSpPr>
          <p:nvPr>
            <p:ph type="body" sz="quarter" idx="16"/>
          </p:nvPr>
        </p:nvSpPr>
        <p:spPr/>
        <p:txBody>
          <a:bodyPr/>
          <a:lstStyle/>
          <a:p>
            <a:r>
              <a:rPr lang="en-GB" sz="3200" dirty="0"/>
              <a:t>Key takeaways</a:t>
            </a:r>
          </a:p>
        </p:txBody>
      </p:sp>
      <p:grpSp>
        <p:nvGrpSpPr>
          <p:cNvPr id="10" name="Group 9">
            <a:extLst>
              <a:ext uri="{FF2B5EF4-FFF2-40B4-BE49-F238E27FC236}">
                <a16:creationId xmlns:a16="http://schemas.microsoft.com/office/drawing/2014/main" id="{019074EA-7EC9-4F27-B7C3-4C3765FC449F}"/>
              </a:ext>
            </a:extLst>
          </p:cNvPr>
          <p:cNvGrpSpPr/>
          <p:nvPr/>
        </p:nvGrpSpPr>
        <p:grpSpPr>
          <a:xfrm>
            <a:off x="336550" y="1982448"/>
            <a:ext cx="11518899" cy="720000"/>
            <a:chOff x="336550" y="4060629"/>
            <a:chExt cx="11518899" cy="720000"/>
          </a:xfrm>
        </p:grpSpPr>
        <p:sp>
          <p:nvSpPr>
            <p:cNvPr id="11" name="Text 6">
              <a:extLst>
                <a:ext uri="{FF2B5EF4-FFF2-40B4-BE49-F238E27FC236}">
                  <a16:creationId xmlns:a16="http://schemas.microsoft.com/office/drawing/2014/main" id="{B5548A12-5D6E-4829-84C9-B26E63A60FEB}"/>
                </a:ext>
              </a:extLst>
            </p:cNvPr>
            <p:cNvSpPr txBox="1"/>
            <p:nvPr/>
          </p:nvSpPr>
          <p:spPr>
            <a:xfrm>
              <a:off x="336550" y="4060629"/>
              <a:ext cx="720000" cy="720000"/>
            </a:xfrm>
            <a:prstGeom prst="rect">
              <a:avLst/>
            </a:prstGeom>
            <a:noFill/>
          </p:spPr>
          <p:txBody>
            <a:bodyPr wrap="none" rtlCol="0">
              <a:noAutofit/>
            </a:bodyPr>
            <a:lstStyle/>
            <a:p>
              <a:r>
                <a:rPr lang="ru-RU"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0</a:t>
              </a:r>
              <a:r>
                <a:rPr lang="pt-PT"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3</a:t>
              </a:r>
              <a:endParaRPr lang="ru-RU"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4C403411-31CA-45CE-8A5F-84E7D3806D15}"/>
                </a:ext>
              </a:extLst>
            </p:cNvPr>
            <p:cNvSpPr/>
            <p:nvPr/>
          </p:nvSpPr>
          <p:spPr>
            <a:xfrm>
              <a:off x="1050720" y="4060629"/>
              <a:ext cx="10804729" cy="720000"/>
            </a:xfrm>
            <a:prstGeom prst="rect">
              <a:avLst/>
            </a:prstGeom>
          </p:spPr>
          <p:txBody>
            <a:bodyPr wrap="square" lIns="36000" tIns="36000" rIns="36000" bIns="36000" anchor="ctr">
              <a:noAutofit/>
            </a:bodyPr>
            <a:lstStyle/>
            <a:p>
              <a:pPr algn="just">
                <a:spcAft>
                  <a:spcPts val="0"/>
                </a:spcAft>
              </a:pPr>
              <a:r>
                <a:rPr lang="en-US" altLang="en-US" sz="1600" b="1" dirty="0">
                  <a:latin typeface="Open Sans" panose="020B0606030504020204" pitchFamily="34" charset="0"/>
                  <a:ea typeface="Open Sans" panose="020B0606030504020204" pitchFamily="34" charset="0"/>
                  <a:cs typeface="Open Sans" panose="020B0606030504020204" pitchFamily="34" charset="0"/>
                </a:rPr>
                <a:t>Apply the perpetuity and annuity formulas.</a:t>
              </a:r>
            </a:p>
          </p:txBody>
        </p:sp>
      </p:grpSp>
      <p:grpSp>
        <p:nvGrpSpPr>
          <p:cNvPr id="13" name="Group 12">
            <a:extLst>
              <a:ext uri="{FF2B5EF4-FFF2-40B4-BE49-F238E27FC236}">
                <a16:creationId xmlns:a16="http://schemas.microsoft.com/office/drawing/2014/main" id="{B7CDE6A5-5D55-4AE7-A5ED-0D8E83A28427}"/>
              </a:ext>
            </a:extLst>
          </p:cNvPr>
          <p:cNvGrpSpPr/>
          <p:nvPr/>
        </p:nvGrpSpPr>
        <p:grpSpPr>
          <a:xfrm>
            <a:off x="346545" y="2854368"/>
            <a:ext cx="11518899" cy="720000"/>
            <a:chOff x="336550" y="4060629"/>
            <a:chExt cx="11518899" cy="720000"/>
          </a:xfrm>
        </p:grpSpPr>
        <p:sp>
          <p:nvSpPr>
            <p:cNvPr id="14" name="Text 6">
              <a:extLst>
                <a:ext uri="{FF2B5EF4-FFF2-40B4-BE49-F238E27FC236}">
                  <a16:creationId xmlns:a16="http://schemas.microsoft.com/office/drawing/2014/main" id="{EFE42EC9-32A7-4CCD-BB0D-3CE54B201F34}"/>
                </a:ext>
              </a:extLst>
            </p:cNvPr>
            <p:cNvSpPr txBox="1"/>
            <p:nvPr/>
          </p:nvSpPr>
          <p:spPr>
            <a:xfrm>
              <a:off x="336550" y="4060629"/>
              <a:ext cx="720000" cy="720000"/>
            </a:xfrm>
            <a:prstGeom prst="rect">
              <a:avLst/>
            </a:prstGeom>
            <a:noFill/>
          </p:spPr>
          <p:txBody>
            <a:bodyPr wrap="none" rtlCol="0">
              <a:noAutofit/>
            </a:bodyPr>
            <a:lstStyle/>
            <a:p>
              <a:r>
                <a:rPr lang="ru-RU"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0</a:t>
              </a:r>
              <a:r>
                <a:rPr lang="pt-PT"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rPr>
                <a:t>4</a:t>
              </a:r>
              <a:endParaRPr lang="ru-RU" sz="4000" dirty="0">
                <a:solidFill>
                  <a:schemeClr val="tx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4701A408-3293-4338-ADAB-4A8066C75527}"/>
                </a:ext>
              </a:extLst>
            </p:cNvPr>
            <p:cNvSpPr/>
            <p:nvPr/>
          </p:nvSpPr>
          <p:spPr>
            <a:xfrm>
              <a:off x="1050720" y="4060629"/>
              <a:ext cx="10804729" cy="720000"/>
            </a:xfrm>
            <a:prstGeom prst="rect">
              <a:avLst/>
            </a:prstGeom>
          </p:spPr>
          <p:txBody>
            <a:bodyPr wrap="square" lIns="36000" tIns="36000" rIns="36000" bIns="36000" anchor="ctr">
              <a:noAutofit/>
            </a:bodyPr>
            <a:lstStyle/>
            <a:p>
              <a:pPr algn="just">
                <a:spcAft>
                  <a:spcPts val="0"/>
                </a:spcAft>
              </a:pPr>
              <a:r>
                <a:rPr lang="en-US" altLang="en-US" sz="1600" b="1" dirty="0">
                  <a:latin typeface="Open Sans" panose="020B0606030504020204" pitchFamily="34" charset="0"/>
                  <a:ea typeface="Open Sans" panose="020B0606030504020204" pitchFamily="34" charset="0"/>
                  <a:cs typeface="Open Sans" panose="020B0606030504020204" pitchFamily="34" charset="0"/>
                </a:rPr>
                <a:t>Convert quoted interest rates in the form provided into effective interest rates which are appropriate to use in the valuation of a stream of cash flows.</a:t>
              </a:r>
            </a:p>
          </p:txBody>
        </p:sp>
      </p:grpSp>
    </p:spTree>
    <p:custDataLst>
      <p:tags r:id="rId1"/>
    </p:custDataLst>
    <p:extLst>
      <p:ext uri="{BB962C8B-B14F-4D97-AF65-F5344CB8AC3E}">
        <p14:creationId xmlns:p14="http://schemas.microsoft.com/office/powerpoint/2010/main" val="2232408817"/>
      </p:ext>
    </p:extLst>
  </p:cSld>
  <p:clrMapOvr>
    <a:masterClrMapping/>
  </p:clrMapOvr>
  <mc:AlternateContent xmlns:mc="http://schemas.openxmlformats.org/markup-compatibility/2006" xmlns:p14="http://schemas.microsoft.com/office/powerpoint/2010/main">
    <mc:Choice Requires="p14">
      <p:transition spd="slow" p14:dur="2000" advTm="45806"/>
    </mc:Choice>
    <mc:Fallback xmlns="">
      <p:transition spd="slow" advTm="4580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583A540-CAA0-61E0-8EA6-92A70243C7D0}"/>
              </a:ext>
            </a:extLst>
          </p:cNvPr>
          <p:cNvSpPr>
            <a:spLocks noGrp="1"/>
          </p:cNvSpPr>
          <p:nvPr>
            <p:ph type="body" sz="quarter" idx="12"/>
          </p:nvPr>
        </p:nvSpPr>
        <p:spPr/>
        <p:txBody>
          <a:bodyPr/>
          <a:lstStyle/>
          <a:p>
            <a:endParaRPr lang="en-US"/>
          </a:p>
        </p:txBody>
      </p:sp>
      <p:sp>
        <p:nvSpPr>
          <p:cNvPr id="11" name="TextBox 10">
            <a:extLst>
              <a:ext uri="{FF2B5EF4-FFF2-40B4-BE49-F238E27FC236}">
                <a16:creationId xmlns:a16="http://schemas.microsoft.com/office/drawing/2014/main" id="{D9A1496F-B32B-84BA-0F69-939B503AEA39}"/>
              </a:ext>
            </a:extLst>
          </p:cNvPr>
          <p:cNvSpPr txBox="1"/>
          <p:nvPr/>
        </p:nvSpPr>
        <p:spPr>
          <a:xfrm>
            <a:off x="455364" y="1205801"/>
            <a:ext cx="11281272" cy="1477328"/>
          </a:xfrm>
          <a:prstGeom prst="rect">
            <a:avLst/>
          </a:prstGeom>
          <a:noFill/>
        </p:spPr>
        <p:txBody>
          <a:bodyPr wrap="square">
            <a:spAutoFit/>
          </a:bodyPr>
          <a:lstStyle/>
          <a:p>
            <a:pPr marL="0" indent="0">
              <a:buNone/>
            </a:pPr>
            <a:r>
              <a:rPr lang="en-GB" dirty="0">
                <a:latin typeface="+mn-lt"/>
              </a:rPr>
              <a:t>You are planning to develop a product for which you will earn 4€ per unit sold. Next year you will sell 100 units and then sales will grow at the rate of 14% per year until the year you sell 250 units. After that point, sales will stay constant at 250. EAR is 20%.</a:t>
            </a:r>
          </a:p>
          <a:p>
            <a:pPr marL="0" indent="0">
              <a:buNone/>
            </a:pPr>
            <a:endParaRPr lang="en-GB" dirty="0">
              <a:latin typeface="+mn-lt"/>
            </a:endParaRPr>
          </a:p>
          <a:p>
            <a:pPr marL="0" indent="0">
              <a:buNone/>
            </a:pPr>
            <a:r>
              <a:rPr lang="en-GB" dirty="0">
                <a:latin typeface="+mn-lt"/>
              </a:rPr>
              <a:t>What is the maximum amount you would pay today to develop the product?</a:t>
            </a:r>
          </a:p>
        </p:txBody>
      </p:sp>
      <p:sp>
        <p:nvSpPr>
          <p:cNvPr id="13" name="Title 5">
            <a:extLst>
              <a:ext uri="{FF2B5EF4-FFF2-40B4-BE49-F238E27FC236}">
                <a16:creationId xmlns:a16="http://schemas.microsoft.com/office/drawing/2014/main" id="{D57FD606-046B-F247-DD2D-65F13183D28D}"/>
              </a:ext>
            </a:extLst>
          </p:cNvPr>
          <p:cNvSpPr txBox="1">
            <a:spLocks/>
          </p:cNvSpPr>
          <p:nvPr/>
        </p:nvSpPr>
        <p:spPr>
          <a:xfrm>
            <a:off x="336001" y="636792"/>
            <a:ext cx="11520000" cy="690564"/>
          </a:xfrm>
          <a:prstGeom prst="rect">
            <a:avLst/>
          </a:prstGeom>
        </p:spPr>
        <p:txBody>
          <a:bodyPr/>
          <a:lstStyle>
            <a:lvl1pPr algn="ctr" defTabSz="457154" rtl="0" eaLnBrk="1" fontAlgn="base" hangingPunct="1">
              <a:spcBef>
                <a:spcPct val="0"/>
              </a:spcBef>
              <a:spcAft>
                <a:spcPct val="0"/>
              </a:spcAft>
              <a:defRPr sz="4400" kern="1200">
                <a:solidFill>
                  <a:schemeClr val="tx1"/>
                </a:solidFill>
                <a:latin typeface="+mj-lt"/>
                <a:ea typeface="Geneva" pitchFamily="-112" charset="-128"/>
                <a:cs typeface="Geneva" pitchFamily="-112" charset="-128"/>
              </a:defRPr>
            </a:lvl1pPr>
            <a:lvl2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2pPr>
            <a:lvl3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3pPr>
            <a:lvl4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4pPr>
            <a:lvl5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5pPr>
            <a:lvl6pPr marL="45715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6pPr>
            <a:lvl7pPr marL="914307"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7pPr>
            <a:lvl8pPr marL="1371461"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8pPr>
            <a:lvl9pPr marL="182861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9pPr>
          </a:lstStyle>
          <a:p>
            <a:pPr algn="l"/>
            <a:r>
              <a:rPr lang="en-GB" sz="3200" dirty="0"/>
              <a:t>Exercise 3</a:t>
            </a:r>
          </a:p>
        </p:txBody>
      </p:sp>
      <p:sp>
        <p:nvSpPr>
          <p:cNvPr id="14" name="Title 5">
            <a:extLst>
              <a:ext uri="{FF2B5EF4-FFF2-40B4-BE49-F238E27FC236}">
                <a16:creationId xmlns:a16="http://schemas.microsoft.com/office/drawing/2014/main" id="{793437FA-B12F-A770-B50A-279B839B4456}"/>
              </a:ext>
            </a:extLst>
          </p:cNvPr>
          <p:cNvSpPr txBox="1">
            <a:spLocks/>
          </p:cNvSpPr>
          <p:nvPr/>
        </p:nvSpPr>
        <p:spPr>
          <a:xfrm>
            <a:off x="336000" y="2812744"/>
            <a:ext cx="11520000" cy="584511"/>
          </a:xfrm>
          <a:prstGeom prst="rect">
            <a:avLst/>
          </a:prstGeom>
        </p:spPr>
        <p:txBody>
          <a:bodyPr/>
          <a:lstStyle>
            <a:lvl1pPr algn="ctr" defTabSz="457154" rtl="0" eaLnBrk="1" fontAlgn="base" hangingPunct="1">
              <a:spcBef>
                <a:spcPct val="0"/>
              </a:spcBef>
              <a:spcAft>
                <a:spcPct val="0"/>
              </a:spcAft>
              <a:defRPr sz="4400" kern="1200">
                <a:solidFill>
                  <a:schemeClr val="tx1"/>
                </a:solidFill>
                <a:latin typeface="+mj-lt"/>
                <a:ea typeface="Geneva" pitchFamily="-112" charset="-128"/>
                <a:cs typeface="Geneva" pitchFamily="-112" charset="-128"/>
              </a:defRPr>
            </a:lvl1pPr>
            <a:lvl2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2pPr>
            <a:lvl3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3pPr>
            <a:lvl4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4pPr>
            <a:lvl5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5pPr>
            <a:lvl6pPr marL="45715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6pPr>
            <a:lvl7pPr marL="914307"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7pPr>
            <a:lvl8pPr marL="1371461"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8pPr>
            <a:lvl9pPr marL="182861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9pPr>
          </a:lstStyle>
          <a:p>
            <a:pPr algn="l"/>
            <a:r>
              <a:rPr lang="en-GB" sz="3200" dirty="0"/>
              <a:t>Exercise 4</a:t>
            </a:r>
          </a:p>
        </p:txBody>
      </p:sp>
      <p:sp>
        <p:nvSpPr>
          <p:cNvPr id="16" name="Oval 15">
            <a:extLst>
              <a:ext uri="{FF2B5EF4-FFF2-40B4-BE49-F238E27FC236}">
                <a16:creationId xmlns:a16="http://schemas.microsoft.com/office/drawing/2014/main" id="{2785B103-9318-8BE0-015F-BE29AA0F34EA}"/>
              </a:ext>
            </a:extLst>
          </p:cNvPr>
          <p:cNvSpPr/>
          <p:nvPr/>
        </p:nvSpPr>
        <p:spPr bwMode="auto">
          <a:xfrm>
            <a:off x="594911" y="527557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10</a:t>
            </a:r>
          </a:p>
        </p:txBody>
      </p:sp>
      <p:sp>
        <p:nvSpPr>
          <p:cNvPr id="17" name="Oval 16">
            <a:extLst>
              <a:ext uri="{FF2B5EF4-FFF2-40B4-BE49-F238E27FC236}">
                <a16:creationId xmlns:a16="http://schemas.microsoft.com/office/drawing/2014/main" id="{33D43B85-10A3-59AE-357F-25102D2A1404}"/>
              </a:ext>
            </a:extLst>
          </p:cNvPr>
          <p:cNvSpPr/>
          <p:nvPr/>
        </p:nvSpPr>
        <p:spPr bwMode="auto">
          <a:xfrm>
            <a:off x="7489270" y="526646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4</a:t>
            </a:r>
          </a:p>
        </p:txBody>
      </p:sp>
      <p:sp>
        <p:nvSpPr>
          <p:cNvPr id="18" name="Oval 17">
            <a:extLst>
              <a:ext uri="{FF2B5EF4-FFF2-40B4-BE49-F238E27FC236}">
                <a16:creationId xmlns:a16="http://schemas.microsoft.com/office/drawing/2014/main" id="{BF61E0F7-4467-D4FB-3390-74A60F60F809}"/>
              </a:ext>
            </a:extLst>
          </p:cNvPr>
          <p:cNvSpPr/>
          <p:nvPr/>
        </p:nvSpPr>
        <p:spPr bwMode="auto">
          <a:xfrm>
            <a:off x="8609630" y="527557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3</a:t>
            </a:r>
          </a:p>
        </p:txBody>
      </p:sp>
      <p:sp>
        <p:nvSpPr>
          <p:cNvPr id="19" name="Oval 18">
            <a:extLst>
              <a:ext uri="{FF2B5EF4-FFF2-40B4-BE49-F238E27FC236}">
                <a16:creationId xmlns:a16="http://schemas.microsoft.com/office/drawing/2014/main" id="{2CC1E3D7-97F5-1C0F-48EF-B0C76499F46D}"/>
              </a:ext>
            </a:extLst>
          </p:cNvPr>
          <p:cNvSpPr/>
          <p:nvPr/>
        </p:nvSpPr>
        <p:spPr bwMode="auto">
          <a:xfrm>
            <a:off x="9729990" y="527557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2</a:t>
            </a:r>
          </a:p>
        </p:txBody>
      </p:sp>
      <p:sp>
        <p:nvSpPr>
          <p:cNvPr id="20" name="Oval 19">
            <a:extLst>
              <a:ext uri="{FF2B5EF4-FFF2-40B4-BE49-F238E27FC236}">
                <a16:creationId xmlns:a16="http://schemas.microsoft.com/office/drawing/2014/main" id="{F4653F08-164D-4001-443B-6F0908F0F4B8}"/>
              </a:ext>
            </a:extLst>
          </p:cNvPr>
          <p:cNvSpPr/>
          <p:nvPr/>
        </p:nvSpPr>
        <p:spPr bwMode="auto">
          <a:xfrm>
            <a:off x="10847942" y="527557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1</a:t>
            </a:r>
          </a:p>
        </p:txBody>
      </p:sp>
      <p:sp>
        <p:nvSpPr>
          <p:cNvPr id="27" name="Oval 26">
            <a:extLst>
              <a:ext uri="{FF2B5EF4-FFF2-40B4-BE49-F238E27FC236}">
                <a16:creationId xmlns:a16="http://schemas.microsoft.com/office/drawing/2014/main" id="{735826F6-FB59-D0DF-8E01-56C032503626}"/>
              </a:ext>
            </a:extLst>
          </p:cNvPr>
          <p:cNvSpPr/>
          <p:nvPr/>
        </p:nvSpPr>
        <p:spPr bwMode="auto">
          <a:xfrm>
            <a:off x="5248822" y="527557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6</a:t>
            </a:r>
          </a:p>
        </p:txBody>
      </p:sp>
      <p:sp>
        <p:nvSpPr>
          <p:cNvPr id="28" name="Oval 27">
            <a:extLst>
              <a:ext uri="{FF2B5EF4-FFF2-40B4-BE49-F238E27FC236}">
                <a16:creationId xmlns:a16="http://schemas.microsoft.com/office/drawing/2014/main" id="{7CFCC0DE-C7B0-30DC-3E47-5C6F60AE5BC7}"/>
              </a:ext>
            </a:extLst>
          </p:cNvPr>
          <p:cNvSpPr/>
          <p:nvPr/>
        </p:nvSpPr>
        <p:spPr bwMode="auto">
          <a:xfrm>
            <a:off x="4065420" y="526646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7</a:t>
            </a:r>
          </a:p>
        </p:txBody>
      </p:sp>
      <p:sp>
        <p:nvSpPr>
          <p:cNvPr id="29" name="Oval 28">
            <a:extLst>
              <a:ext uri="{FF2B5EF4-FFF2-40B4-BE49-F238E27FC236}">
                <a16:creationId xmlns:a16="http://schemas.microsoft.com/office/drawing/2014/main" id="{AD6CA59B-C616-87E1-9DBA-54800470D637}"/>
              </a:ext>
            </a:extLst>
          </p:cNvPr>
          <p:cNvSpPr/>
          <p:nvPr/>
        </p:nvSpPr>
        <p:spPr bwMode="auto">
          <a:xfrm>
            <a:off x="2888264" y="5268830"/>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8</a:t>
            </a:r>
          </a:p>
        </p:txBody>
      </p:sp>
      <p:sp>
        <p:nvSpPr>
          <p:cNvPr id="30" name="Oval 29">
            <a:extLst>
              <a:ext uri="{FF2B5EF4-FFF2-40B4-BE49-F238E27FC236}">
                <a16:creationId xmlns:a16="http://schemas.microsoft.com/office/drawing/2014/main" id="{9E12BEBB-F442-6F4E-F076-B98ADD102E68}"/>
              </a:ext>
            </a:extLst>
          </p:cNvPr>
          <p:cNvSpPr/>
          <p:nvPr/>
        </p:nvSpPr>
        <p:spPr bwMode="auto">
          <a:xfrm>
            <a:off x="1734698" y="5280167"/>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9</a:t>
            </a:r>
          </a:p>
        </p:txBody>
      </p:sp>
      <p:sp>
        <p:nvSpPr>
          <p:cNvPr id="31" name="Oval 30">
            <a:extLst>
              <a:ext uri="{FF2B5EF4-FFF2-40B4-BE49-F238E27FC236}">
                <a16:creationId xmlns:a16="http://schemas.microsoft.com/office/drawing/2014/main" id="{BB198BB0-718D-FCE4-3070-55FA19771028}"/>
              </a:ext>
            </a:extLst>
          </p:cNvPr>
          <p:cNvSpPr/>
          <p:nvPr/>
        </p:nvSpPr>
        <p:spPr bwMode="auto">
          <a:xfrm>
            <a:off x="6396053" y="526646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5</a:t>
            </a:r>
          </a:p>
        </p:txBody>
      </p:sp>
      <p:sp>
        <p:nvSpPr>
          <p:cNvPr id="2" name="TextBox 1">
            <a:extLst>
              <a:ext uri="{FF2B5EF4-FFF2-40B4-BE49-F238E27FC236}">
                <a16:creationId xmlns:a16="http://schemas.microsoft.com/office/drawing/2014/main" id="{0DEF7E39-00E9-9750-1F52-81FD7F0FD817}"/>
              </a:ext>
            </a:extLst>
          </p:cNvPr>
          <p:cNvSpPr txBox="1"/>
          <p:nvPr/>
        </p:nvSpPr>
        <p:spPr>
          <a:xfrm>
            <a:off x="455364" y="3421217"/>
            <a:ext cx="11281272" cy="1200329"/>
          </a:xfrm>
          <a:prstGeom prst="rect">
            <a:avLst/>
          </a:prstGeom>
          <a:noFill/>
        </p:spPr>
        <p:txBody>
          <a:bodyPr wrap="square">
            <a:spAutoFit/>
          </a:bodyPr>
          <a:lstStyle/>
          <a:p>
            <a:r>
              <a:rPr lang="en-GB" dirty="0">
                <a:latin typeface="+mn-lt"/>
              </a:rPr>
              <a:t>Today is December 31, 2024, and someone offers you a project that produces 100 in cashflow at the end of every month in 2026. Then, it grows at the 4% rate annually but always paying the same quantity per month within a year. EAR is 6%.</a:t>
            </a:r>
          </a:p>
          <a:p>
            <a:pPr marL="0" indent="0">
              <a:buNone/>
            </a:pPr>
            <a:r>
              <a:rPr lang="en-GB" dirty="0">
                <a:latin typeface="+mn-lt"/>
              </a:rPr>
              <a:t>What is the present value of the project cashflows?</a:t>
            </a:r>
          </a:p>
        </p:txBody>
      </p:sp>
    </p:spTree>
    <p:extLst>
      <p:ext uri="{BB962C8B-B14F-4D97-AF65-F5344CB8AC3E}">
        <p14:creationId xmlns:p14="http://schemas.microsoft.com/office/powerpoint/2010/main" val="52340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9000"/>
                                        <p:tgtEl>
                                          <p:spTgt spid="16"/>
                                        </p:tgtEl>
                                      </p:cBhvr>
                                    </p:animEffect>
                                    <p:anim calcmode="lin" valueType="num">
                                      <p:cBhvr>
                                        <p:cTn id="7" dur="59000"/>
                                        <p:tgtEl>
                                          <p:spTgt spid="16"/>
                                        </p:tgtEl>
                                        <p:attrNameLst>
                                          <p:attrName>ppt_x</p:attrName>
                                        </p:attrNameLst>
                                      </p:cBhvr>
                                      <p:tavLst>
                                        <p:tav tm="0">
                                          <p:val>
                                            <p:strVal val="ppt_x"/>
                                          </p:val>
                                        </p:tav>
                                        <p:tav tm="100000">
                                          <p:val>
                                            <p:strVal val="ppt_x"/>
                                          </p:val>
                                        </p:tav>
                                      </p:tavLst>
                                    </p:anim>
                                    <p:anim calcmode="lin" valueType="num">
                                      <p:cBhvr>
                                        <p:cTn id="8" dur="59000"/>
                                        <p:tgtEl>
                                          <p:spTgt spid="16"/>
                                        </p:tgtEl>
                                        <p:attrNameLst>
                                          <p:attrName>ppt_y</p:attrName>
                                        </p:attrNameLst>
                                      </p:cBhvr>
                                      <p:tavLst>
                                        <p:tav tm="0">
                                          <p:val>
                                            <p:strVal val="ppt_y"/>
                                          </p:val>
                                        </p:tav>
                                        <p:tav tm="100000">
                                          <p:val>
                                            <p:strVal val="ppt_y+.1"/>
                                          </p:val>
                                        </p:tav>
                                      </p:tavLst>
                                    </p:anim>
                                    <p:set>
                                      <p:cBhvr>
                                        <p:cTn id="9" dur="1" fill="hold">
                                          <p:stCondLst>
                                            <p:cond delay="58999"/>
                                          </p:stCondLst>
                                        </p:cTn>
                                        <p:tgtEl>
                                          <p:spTgt spid="16"/>
                                        </p:tgtEl>
                                        <p:attrNameLst>
                                          <p:attrName>style.visibility</p:attrName>
                                        </p:attrNameLst>
                                      </p:cBhvr>
                                      <p:to>
                                        <p:strVal val="hidden"/>
                                      </p:to>
                                    </p:set>
                                  </p:childTnLst>
                                </p:cTn>
                              </p:par>
                            </p:childTnLst>
                          </p:cTn>
                        </p:par>
                        <p:par>
                          <p:cTn id="10" fill="hold">
                            <p:stCondLst>
                              <p:cond delay="59000"/>
                            </p:stCondLst>
                            <p:childTnLst>
                              <p:par>
                                <p:cTn id="11" presetID="42" presetClass="exit" presetSubtype="0" fill="hold" grpId="0" nodeType="afterEffect">
                                  <p:stCondLst>
                                    <p:cond delay="0"/>
                                  </p:stCondLst>
                                  <p:childTnLst>
                                    <p:animEffect transition="out" filter="fade">
                                      <p:cBhvr>
                                        <p:cTn id="12" dur="59000"/>
                                        <p:tgtEl>
                                          <p:spTgt spid="17"/>
                                        </p:tgtEl>
                                      </p:cBhvr>
                                    </p:animEffect>
                                    <p:anim calcmode="lin" valueType="num">
                                      <p:cBhvr>
                                        <p:cTn id="13" dur="59000"/>
                                        <p:tgtEl>
                                          <p:spTgt spid="17"/>
                                        </p:tgtEl>
                                        <p:attrNameLst>
                                          <p:attrName>ppt_x</p:attrName>
                                        </p:attrNameLst>
                                      </p:cBhvr>
                                      <p:tavLst>
                                        <p:tav tm="0">
                                          <p:val>
                                            <p:strVal val="ppt_x"/>
                                          </p:val>
                                        </p:tav>
                                        <p:tav tm="100000">
                                          <p:val>
                                            <p:strVal val="ppt_x"/>
                                          </p:val>
                                        </p:tav>
                                      </p:tavLst>
                                    </p:anim>
                                    <p:anim calcmode="lin" valueType="num">
                                      <p:cBhvr>
                                        <p:cTn id="14" dur="59000"/>
                                        <p:tgtEl>
                                          <p:spTgt spid="17"/>
                                        </p:tgtEl>
                                        <p:attrNameLst>
                                          <p:attrName>ppt_y</p:attrName>
                                        </p:attrNameLst>
                                      </p:cBhvr>
                                      <p:tavLst>
                                        <p:tav tm="0">
                                          <p:val>
                                            <p:strVal val="ppt_y"/>
                                          </p:val>
                                        </p:tav>
                                        <p:tav tm="100000">
                                          <p:val>
                                            <p:strVal val="ppt_y+.1"/>
                                          </p:val>
                                        </p:tav>
                                      </p:tavLst>
                                    </p:anim>
                                    <p:set>
                                      <p:cBhvr>
                                        <p:cTn id="15" dur="1" fill="hold">
                                          <p:stCondLst>
                                            <p:cond delay="58999"/>
                                          </p:stCondLst>
                                        </p:cTn>
                                        <p:tgtEl>
                                          <p:spTgt spid="17"/>
                                        </p:tgtEl>
                                        <p:attrNameLst>
                                          <p:attrName>style.visibility</p:attrName>
                                        </p:attrNameLst>
                                      </p:cBhvr>
                                      <p:to>
                                        <p:strVal val="hidden"/>
                                      </p:to>
                                    </p:set>
                                  </p:childTnLst>
                                </p:cTn>
                              </p:par>
                            </p:childTnLst>
                          </p:cTn>
                        </p:par>
                        <p:par>
                          <p:cTn id="16" fill="hold">
                            <p:stCondLst>
                              <p:cond delay="118000"/>
                            </p:stCondLst>
                            <p:childTnLst>
                              <p:par>
                                <p:cTn id="17" presetID="42" presetClass="exit" presetSubtype="0" fill="hold" grpId="0" nodeType="afterEffect">
                                  <p:stCondLst>
                                    <p:cond delay="0"/>
                                  </p:stCondLst>
                                  <p:childTnLst>
                                    <p:animEffect transition="out" filter="fade">
                                      <p:cBhvr>
                                        <p:cTn id="18" dur="59000"/>
                                        <p:tgtEl>
                                          <p:spTgt spid="18"/>
                                        </p:tgtEl>
                                      </p:cBhvr>
                                    </p:animEffect>
                                    <p:anim calcmode="lin" valueType="num">
                                      <p:cBhvr>
                                        <p:cTn id="19" dur="59000"/>
                                        <p:tgtEl>
                                          <p:spTgt spid="18"/>
                                        </p:tgtEl>
                                        <p:attrNameLst>
                                          <p:attrName>ppt_x</p:attrName>
                                        </p:attrNameLst>
                                      </p:cBhvr>
                                      <p:tavLst>
                                        <p:tav tm="0">
                                          <p:val>
                                            <p:strVal val="ppt_x"/>
                                          </p:val>
                                        </p:tav>
                                        <p:tav tm="100000">
                                          <p:val>
                                            <p:strVal val="ppt_x"/>
                                          </p:val>
                                        </p:tav>
                                      </p:tavLst>
                                    </p:anim>
                                    <p:anim calcmode="lin" valueType="num">
                                      <p:cBhvr>
                                        <p:cTn id="20" dur="59000"/>
                                        <p:tgtEl>
                                          <p:spTgt spid="18"/>
                                        </p:tgtEl>
                                        <p:attrNameLst>
                                          <p:attrName>ppt_y</p:attrName>
                                        </p:attrNameLst>
                                      </p:cBhvr>
                                      <p:tavLst>
                                        <p:tav tm="0">
                                          <p:val>
                                            <p:strVal val="ppt_y"/>
                                          </p:val>
                                        </p:tav>
                                        <p:tav tm="100000">
                                          <p:val>
                                            <p:strVal val="ppt_y+.1"/>
                                          </p:val>
                                        </p:tav>
                                      </p:tavLst>
                                    </p:anim>
                                    <p:set>
                                      <p:cBhvr>
                                        <p:cTn id="21" dur="1" fill="hold">
                                          <p:stCondLst>
                                            <p:cond delay="58999"/>
                                          </p:stCondLst>
                                        </p:cTn>
                                        <p:tgtEl>
                                          <p:spTgt spid="18"/>
                                        </p:tgtEl>
                                        <p:attrNameLst>
                                          <p:attrName>style.visibility</p:attrName>
                                        </p:attrNameLst>
                                      </p:cBhvr>
                                      <p:to>
                                        <p:strVal val="hidden"/>
                                      </p:to>
                                    </p:set>
                                  </p:childTnLst>
                                </p:cTn>
                              </p:par>
                            </p:childTnLst>
                          </p:cTn>
                        </p:par>
                        <p:par>
                          <p:cTn id="22" fill="hold">
                            <p:stCondLst>
                              <p:cond delay="177000"/>
                            </p:stCondLst>
                            <p:childTnLst>
                              <p:par>
                                <p:cTn id="23" presetID="42" presetClass="exit" presetSubtype="0" fill="hold" grpId="0" nodeType="afterEffect">
                                  <p:stCondLst>
                                    <p:cond delay="0"/>
                                  </p:stCondLst>
                                  <p:childTnLst>
                                    <p:animEffect transition="out" filter="fade">
                                      <p:cBhvr>
                                        <p:cTn id="24" dur="59000"/>
                                        <p:tgtEl>
                                          <p:spTgt spid="19"/>
                                        </p:tgtEl>
                                      </p:cBhvr>
                                    </p:animEffect>
                                    <p:anim calcmode="lin" valueType="num">
                                      <p:cBhvr>
                                        <p:cTn id="25" dur="59000"/>
                                        <p:tgtEl>
                                          <p:spTgt spid="19"/>
                                        </p:tgtEl>
                                        <p:attrNameLst>
                                          <p:attrName>ppt_x</p:attrName>
                                        </p:attrNameLst>
                                      </p:cBhvr>
                                      <p:tavLst>
                                        <p:tav tm="0">
                                          <p:val>
                                            <p:strVal val="ppt_x"/>
                                          </p:val>
                                        </p:tav>
                                        <p:tav tm="100000">
                                          <p:val>
                                            <p:strVal val="ppt_x"/>
                                          </p:val>
                                        </p:tav>
                                      </p:tavLst>
                                    </p:anim>
                                    <p:anim calcmode="lin" valueType="num">
                                      <p:cBhvr>
                                        <p:cTn id="26" dur="59000"/>
                                        <p:tgtEl>
                                          <p:spTgt spid="19"/>
                                        </p:tgtEl>
                                        <p:attrNameLst>
                                          <p:attrName>ppt_y</p:attrName>
                                        </p:attrNameLst>
                                      </p:cBhvr>
                                      <p:tavLst>
                                        <p:tav tm="0">
                                          <p:val>
                                            <p:strVal val="ppt_y"/>
                                          </p:val>
                                        </p:tav>
                                        <p:tav tm="100000">
                                          <p:val>
                                            <p:strVal val="ppt_y+.1"/>
                                          </p:val>
                                        </p:tav>
                                      </p:tavLst>
                                    </p:anim>
                                    <p:set>
                                      <p:cBhvr>
                                        <p:cTn id="27" dur="1" fill="hold">
                                          <p:stCondLst>
                                            <p:cond delay="58999"/>
                                          </p:stCondLst>
                                        </p:cTn>
                                        <p:tgtEl>
                                          <p:spTgt spid="19"/>
                                        </p:tgtEl>
                                        <p:attrNameLst>
                                          <p:attrName>style.visibility</p:attrName>
                                        </p:attrNameLst>
                                      </p:cBhvr>
                                      <p:to>
                                        <p:strVal val="hidden"/>
                                      </p:to>
                                    </p:set>
                                  </p:childTnLst>
                                </p:cTn>
                              </p:par>
                            </p:childTnLst>
                          </p:cTn>
                        </p:par>
                        <p:par>
                          <p:cTn id="28" fill="hold">
                            <p:stCondLst>
                              <p:cond delay="236000"/>
                            </p:stCondLst>
                            <p:childTnLst>
                              <p:par>
                                <p:cTn id="29" presetID="42" presetClass="exit" presetSubtype="0" fill="hold" grpId="0" nodeType="afterEffect">
                                  <p:stCondLst>
                                    <p:cond delay="0"/>
                                  </p:stCondLst>
                                  <p:childTnLst>
                                    <p:animEffect transition="out" filter="fade">
                                      <p:cBhvr>
                                        <p:cTn id="30" dur="59000"/>
                                        <p:tgtEl>
                                          <p:spTgt spid="20"/>
                                        </p:tgtEl>
                                      </p:cBhvr>
                                    </p:animEffect>
                                    <p:anim calcmode="lin" valueType="num">
                                      <p:cBhvr>
                                        <p:cTn id="31" dur="59000"/>
                                        <p:tgtEl>
                                          <p:spTgt spid="20"/>
                                        </p:tgtEl>
                                        <p:attrNameLst>
                                          <p:attrName>ppt_x</p:attrName>
                                        </p:attrNameLst>
                                      </p:cBhvr>
                                      <p:tavLst>
                                        <p:tav tm="0">
                                          <p:val>
                                            <p:strVal val="ppt_x"/>
                                          </p:val>
                                        </p:tav>
                                        <p:tav tm="100000">
                                          <p:val>
                                            <p:strVal val="ppt_x"/>
                                          </p:val>
                                        </p:tav>
                                      </p:tavLst>
                                    </p:anim>
                                    <p:anim calcmode="lin" valueType="num">
                                      <p:cBhvr>
                                        <p:cTn id="32" dur="59000"/>
                                        <p:tgtEl>
                                          <p:spTgt spid="20"/>
                                        </p:tgtEl>
                                        <p:attrNameLst>
                                          <p:attrName>ppt_y</p:attrName>
                                        </p:attrNameLst>
                                      </p:cBhvr>
                                      <p:tavLst>
                                        <p:tav tm="0">
                                          <p:val>
                                            <p:strVal val="ppt_y"/>
                                          </p:val>
                                        </p:tav>
                                        <p:tav tm="100000">
                                          <p:val>
                                            <p:strVal val="ppt_y+.1"/>
                                          </p:val>
                                        </p:tav>
                                      </p:tavLst>
                                    </p:anim>
                                    <p:set>
                                      <p:cBhvr>
                                        <p:cTn id="33" dur="1" fill="hold">
                                          <p:stCondLst>
                                            <p:cond delay="58999"/>
                                          </p:stCondLst>
                                        </p:cTn>
                                        <p:tgtEl>
                                          <p:spTgt spid="20"/>
                                        </p:tgtEl>
                                        <p:attrNameLst>
                                          <p:attrName>style.visibility</p:attrName>
                                        </p:attrNameLst>
                                      </p:cBhvr>
                                      <p:to>
                                        <p:strVal val="hidden"/>
                                      </p:to>
                                    </p:set>
                                  </p:childTnLst>
                                </p:cTn>
                              </p:par>
                            </p:childTnLst>
                          </p:cTn>
                        </p:par>
                        <p:par>
                          <p:cTn id="34" fill="hold">
                            <p:stCondLst>
                              <p:cond delay="295000"/>
                            </p:stCondLst>
                            <p:childTnLst>
                              <p:par>
                                <p:cTn id="35" presetID="42" presetClass="exit" presetSubtype="0" fill="hold" grpId="0" nodeType="afterEffect">
                                  <p:stCondLst>
                                    <p:cond delay="0"/>
                                  </p:stCondLst>
                                  <p:childTnLst>
                                    <p:animEffect transition="out" filter="fade">
                                      <p:cBhvr>
                                        <p:cTn id="36" dur="59000"/>
                                        <p:tgtEl>
                                          <p:spTgt spid="27"/>
                                        </p:tgtEl>
                                      </p:cBhvr>
                                    </p:animEffect>
                                    <p:anim calcmode="lin" valueType="num">
                                      <p:cBhvr>
                                        <p:cTn id="37" dur="59000"/>
                                        <p:tgtEl>
                                          <p:spTgt spid="27"/>
                                        </p:tgtEl>
                                        <p:attrNameLst>
                                          <p:attrName>ppt_x</p:attrName>
                                        </p:attrNameLst>
                                      </p:cBhvr>
                                      <p:tavLst>
                                        <p:tav tm="0">
                                          <p:val>
                                            <p:strVal val="ppt_x"/>
                                          </p:val>
                                        </p:tav>
                                        <p:tav tm="100000">
                                          <p:val>
                                            <p:strVal val="ppt_x"/>
                                          </p:val>
                                        </p:tav>
                                      </p:tavLst>
                                    </p:anim>
                                    <p:anim calcmode="lin" valueType="num">
                                      <p:cBhvr>
                                        <p:cTn id="38" dur="59000"/>
                                        <p:tgtEl>
                                          <p:spTgt spid="27"/>
                                        </p:tgtEl>
                                        <p:attrNameLst>
                                          <p:attrName>ppt_y</p:attrName>
                                        </p:attrNameLst>
                                      </p:cBhvr>
                                      <p:tavLst>
                                        <p:tav tm="0">
                                          <p:val>
                                            <p:strVal val="ppt_y"/>
                                          </p:val>
                                        </p:tav>
                                        <p:tav tm="100000">
                                          <p:val>
                                            <p:strVal val="ppt_y+.1"/>
                                          </p:val>
                                        </p:tav>
                                      </p:tavLst>
                                    </p:anim>
                                    <p:set>
                                      <p:cBhvr>
                                        <p:cTn id="39" dur="1" fill="hold">
                                          <p:stCondLst>
                                            <p:cond delay="58999"/>
                                          </p:stCondLst>
                                        </p:cTn>
                                        <p:tgtEl>
                                          <p:spTgt spid="27"/>
                                        </p:tgtEl>
                                        <p:attrNameLst>
                                          <p:attrName>style.visibility</p:attrName>
                                        </p:attrNameLst>
                                      </p:cBhvr>
                                      <p:to>
                                        <p:strVal val="hidden"/>
                                      </p:to>
                                    </p:set>
                                  </p:childTnLst>
                                </p:cTn>
                              </p:par>
                            </p:childTnLst>
                          </p:cTn>
                        </p:par>
                        <p:par>
                          <p:cTn id="40" fill="hold">
                            <p:stCondLst>
                              <p:cond delay="354000"/>
                            </p:stCondLst>
                            <p:childTnLst>
                              <p:par>
                                <p:cTn id="41" presetID="42" presetClass="exit" presetSubtype="0" fill="hold" grpId="0" nodeType="afterEffect">
                                  <p:stCondLst>
                                    <p:cond delay="0"/>
                                  </p:stCondLst>
                                  <p:childTnLst>
                                    <p:animEffect transition="out" filter="fade">
                                      <p:cBhvr>
                                        <p:cTn id="42" dur="59000"/>
                                        <p:tgtEl>
                                          <p:spTgt spid="28"/>
                                        </p:tgtEl>
                                      </p:cBhvr>
                                    </p:animEffect>
                                    <p:anim calcmode="lin" valueType="num">
                                      <p:cBhvr>
                                        <p:cTn id="43" dur="59000"/>
                                        <p:tgtEl>
                                          <p:spTgt spid="28"/>
                                        </p:tgtEl>
                                        <p:attrNameLst>
                                          <p:attrName>ppt_x</p:attrName>
                                        </p:attrNameLst>
                                      </p:cBhvr>
                                      <p:tavLst>
                                        <p:tav tm="0">
                                          <p:val>
                                            <p:strVal val="ppt_x"/>
                                          </p:val>
                                        </p:tav>
                                        <p:tav tm="100000">
                                          <p:val>
                                            <p:strVal val="ppt_x"/>
                                          </p:val>
                                        </p:tav>
                                      </p:tavLst>
                                    </p:anim>
                                    <p:anim calcmode="lin" valueType="num">
                                      <p:cBhvr>
                                        <p:cTn id="44" dur="59000"/>
                                        <p:tgtEl>
                                          <p:spTgt spid="28"/>
                                        </p:tgtEl>
                                        <p:attrNameLst>
                                          <p:attrName>ppt_y</p:attrName>
                                        </p:attrNameLst>
                                      </p:cBhvr>
                                      <p:tavLst>
                                        <p:tav tm="0">
                                          <p:val>
                                            <p:strVal val="ppt_y"/>
                                          </p:val>
                                        </p:tav>
                                        <p:tav tm="100000">
                                          <p:val>
                                            <p:strVal val="ppt_y+.1"/>
                                          </p:val>
                                        </p:tav>
                                      </p:tavLst>
                                    </p:anim>
                                    <p:set>
                                      <p:cBhvr>
                                        <p:cTn id="45" dur="1" fill="hold">
                                          <p:stCondLst>
                                            <p:cond delay="58999"/>
                                          </p:stCondLst>
                                        </p:cTn>
                                        <p:tgtEl>
                                          <p:spTgt spid="28"/>
                                        </p:tgtEl>
                                        <p:attrNameLst>
                                          <p:attrName>style.visibility</p:attrName>
                                        </p:attrNameLst>
                                      </p:cBhvr>
                                      <p:to>
                                        <p:strVal val="hidden"/>
                                      </p:to>
                                    </p:set>
                                  </p:childTnLst>
                                </p:cTn>
                              </p:par>
                            </p:childTnLst>
                          </p:cTn>
                        </p:par>
                        <p:par>
                          <p:cTn id="46" fill="hold">
                            <p:stCondLst>
                              <p:cond delay="413000"/>
                            </p:stCondLst>
                            <p:childTnLst>
                              <p:par>
                                <p:cTn id="47" presetID="42" presetClass="exit" presetSubtype="0" fill="hold" grpId="0" nodeType="afterEffect">
                                  <p:stCondLst>
                                    <p:cond delay="0"/>
                                  </p:stCondLst>
                                  <p:childTnLst>
                                    <p:animEffect transition="out" filter="fade">
                                      <p:cBhvr>
                                        <p:cTn id="48" dur="59000"/>
                                        <p:tgtEl>
                                          <p:spTgt spid="29"/>
                                        </p:tgtEl>
                                      </p:cBhvr>
                                    </p:animEffect>
                                    <p:anim calcmode="lin" valueType="num">
                                      <p:cBhvr>
                                        <p:cTn id="49" dur="59000"/>
                                        <p:tgtEl>
                                          <p:spTgt spid="29"/>
                                        </p:tgtEl>
                                        <p:attrNameLst>
                                          <p:attrName>ppt_x</p:attrName>
                                        </p:attrNameLst>
                                      </p:cBhvr>
                                      <p:tavLst>
                                        <p:tav tm="0">
                                          <p:val>
                                            <p:strVal val="ppt_x"/>
                                          </p:val>
                                        </p:tav>
                                        <p:tav tm="100000">
                                          <p:val>
                                            <p:strVal val="ppt_x"/>
                                          </p:val>
                                        </p:tav>
                                      </p:tavLst>
                                    </p:anim>
                                    <p:anim calcmode="lin" valueType="num">
                                      <p:cBhvr>
                                        <p:cTn id="50" dur="59000"/>
                                        <p:tgtEl>
                                          <p:spTgt spid="29"/>
                                        </p:tgtEl>
                                        <p:attrNameLst>
                                          <p:attrName>ppt_y</p:attrName>
                                        </p:attrNameLst>
                                      </p:cBhvr>
                                      <p:tavLst>
                                        <p:tav tm="0">
                                          <p:val>
                                            <p:strVal val="ppt_y"/>
                                          </p:val>
                                        </p:tav>
                                        <p:tav tm="100000">
                                          <p:val>
                                            <p:strVal val="ppt_y+.1"/>
                                          </p:val>
                                        </p:tav>
                                      </p:tavLst>
                                    </p:anim>
                                    <p:set>
                                      <p:cBhvr>
                                        <p:cTn id="51" dur="1" fill="hold">
                                          <p:stCondLst>
                                            <p:cond delay="58999"/>
                                          </p:stCondLst>
                                        </p:cTn>
                                        <p:tgtEl>
                                          <p:spTgt spid="29"/>
                                        </p:tgtEl>
                                        <p:attrNameLst>
                                          <p:attrName>style.visibility</p:attrName>
                                        </p:attrNameLst>
                                      </p:cBhvr>
                                      <p:to>
                                        <p:strVal val="hidden"/>
                                      </p:to>
                                    </p:set>
                                  </p:childTnLst>
                                </p:cTn>
                              </p:par>
                            </p:childTnLst>
                          </p:cTn>
                        </p:par>
                        <p:par>
                          <p:cTn id="52" fill="hold">
                            <p:stCondLst>
                              <p:cond delay="472000"/>
                            </p:stCondLst>
                            <p:childTnLst>
                              <p:par>
                                <p:cTn id="53" presetID="42" presetClass="exit" presetSubtype="0" fill="hold" grpId="0" nodeType="afterEffect">
                                  <p:stCondLst>
                                    <p:cond delay="0"/>
                                  </p:stCondLst>
                                  <p:childTnLst>
                                    <p:animEffect transition="out" filter="fade">
                                      <p:cBhvr>
                                        <p:cTn id="54" dur="59000"/>
                                        <p:tgtEl>
                                          <p:spTgt spid="30"/>
                                        </p:tgtEl>
                                      </p:cBhvr>
                                    </p:animEffect>
                                    <p:anim calcmode="lin" valueType="num">
                                      <p:cBhvr>
                                        <p:cTn id="55" dur="59000"/>
                                        <p:tgtEl>
                                          <p:spTgt spid="30"/>
                                        </p:tgtEl>
                                        <p:attrNameLst>
                                          <p:attrName>ppt_x</p:attrName>
                                        </p:attrNameLst>
                                      </p:cBhvr>
                                      <p:tavLst>
                                        <p:tav tm="0">
                                          <p:val>
                                            <p:strVal val="ppt_x"/>
                                          </p:val>
                                        </p:tav>
                                        <p:tav tm="100000">
                                          <p:val>
                                            <p:strVal val="ppt_x"/>
                                          </p:val>
                                        </p:tav>
                                      </p:tavLst>
                                    </p:anim>
                                    <p:anim calcmode="lin" valueType="num">
                                      <p:cBhvr>
                                        <p:cTn id="56" dur="59000"/>
                                        <p:tgtEl>
                                          <p:spTgt spid="30"/>
                                        </p:tgtEl>
                                        <p:attrNameLst>
                                          <p:attrName>ppt_y</p:attrName>
                                        </p:attrNameLst>
                                      </p:cBhvr>
                                      <p:tavLst>
                                        <p:tav tm="0">
                                          <p:val>
                                            <p:strVal val="ppt_y"/>
                                          </p:val>
                                        </p:tav>
                                        <p:tav tm="100000">
                                          <p:val>
                                            <p:strVal val="ppt_y+.1"/>
                                          </p:val>
                                        </p:tav>
                                      </p:tavLst>
                                    </p:anim>
                                    <p:set>
                                      <p:cBhvr>
                                        <p:cTn id="57" dur="1" fill="hold">
                                          <p:stCondLst>
                                            <p:cond delay="58999"/>
                                          </p:stCondLst>
                                        </p:cTn>
                                        <p:tgtEl>
                                          <p:spTgt spid="30"/>
                                        </p:tgtEl>
                                        <p:attrNameLst>
                                          <p:attrName>style.visibility</p:attrName>
                                        </p:attrNameLst>
                                      </p:cBhvr>
                                      <p:to>
                                        <p:strVal val="hidden"/>
                                      </p:to>
                                    </p:set>
                                  </p:childTnLst>
                                </p:cTn>
                              </p:par>
                            </p:childTnLst>
                          </p:cTn>
                        </p:par>
                        <p:par>
                          <p:cTn id="58" fill="hold">
                            <p:stCondLst>
                              <p:cond delay="531000"/>
                            </p:stCondLst>
                            <p:childTnLst>
                              <p:par>
                                <p:cTn id="59" presetID="42" presetClass="exit" presetSubtype="0" fill="hold" grpId="0" nodeType="afterEffect">
                                  <p:stCondLst>
                                    <p:cond delay="0"/>
                                  </p:stCondLst>
                                  <p:childTnLst>
                                    <p:animEffect transition="out" filter="fade">
                                      <p:cBhvr>
                                        <p:cTn id="60" dur="59000"/>
                                        <p:tgtEl>
                                          <p:spTgt spid="31"/>
                                        </p:tgtEl>
                                      </p:cBhvr>
                                    </p:animEffect>
                                    <p:anim calcmode="lin" valueType="num">
                                      <p:cBhvr>
                                        <p:cTn id="61" dur="59000"/>
                                        <p:tgtEl>
                                          <p:spTgt spid="31"/>
                                        </p:tgtEl>
                                        <p:attrNameLst>
                                          <p:attrName>ppt_x</p:attrName>
                                        </p:attrNameLst>
                                      </p:cBhvr>
                                      <p:tavLst>
                                        <p:tav tm="0">
                                          <p:val>
                                            <p:strVal val="ppt_x"/>
                                          </p:val>
                                        </p:tav>
                                        <p:tav tm="100000">
                                          <p:val>
                                            <p:strVal val="ppt_x"/>
                                          </p:val>
                                        </p:tav>
                                      </p:tavLst>
                                    </p:anim>
                                    <p:anim calcmode="lin" valueType="num">
                                      <p:cBhvr>
                                        <p:cTn id="62" dur="59000"/>
                                        <p:tgtEl>
                                          <p:spTgt spid="31"/>
                                        </p:tgtEl>
                                        <p:attrNameLst>
                                          <p:attrName>ppt_y</p:attrName>
                                        </p:attrNameLst>
                                      </p:cBhvr>
                                      <p:tavLst>
                                        <p:tav tm="0">
                                          <p:val>
                                            <p:strVal val="ppt_y"/>
                                          </p:val>
                                        </p:tav>
                                        <p:tav tm="100000">
                                          <p:val>
                                            <p:strVal val="ppt_y+.1"/>
                                          </p:val>
                                        </p:tav>
                                      </p:tavLst>
                                    </p:anim>
                                    <p:set>
                                      <p:cBhvr>
                                        <p:cTn id="63" dur="1" fill="hold">
                                          <p:stCondLst>
                                            <p:cond delay="589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7" grpId="0" animBg="1"/>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6F302-087B-62A1-9F67-5C0658DC94F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3971970-2001-AE11-ACCC-27054B3685B8}"/>
              </a:ext>
            </a:extLst>
          </p:cNvPr>
          <p:cNvSpPr>
            <a:spLocks noGrp="1"/>
          </p:cNvSpPr>
          <p:nvPr>
            <p:ph type="body" sz="quarter" idx="12"/>
          </p:nvPr>
        </p:nvSpPr>
        <p:spPr/>
        <p:txBody>
          <a:bodyPr/>
          <a:lstStyle/>
          <a:p>
            <a:endParaRPr lang="en-US"/>
          </a:p>
        </p:txBody>
      </p:sp>
      <p:sp>
        <p:nvSpPr>
          <p:cNvPr id="11" name="TextBox 10">
            <a:extLst>
              <a:ext uri="{FF2B5EF4-FFF2-40B4-BE49-F238E27FC236}">
                <a16:creationId xmlns:a16="http://schemas.microsoft.com/office/drawing/2014/main" id="{E5FF6FE7-72E1-A2CC-CA05-355C15DF1DC6}"/>
              </a:ext>
            </a:extLst>
          </p:cNvPr>
          <p:cNvSpPr txBox="1"/>
          <p:nvPr/>
        </p:nvSpPr>
        <p:spPr>
          <a:xfrm>
            <a:off x="455364" y="1205801"/>
            <a:ext cx="11281272" cy="1477328"/>
          </a:xfrm>
          <a:prstGeom prst="rect">
            <a:avLst/>
          </a:prstGeom>
          <a:noFill/>
        </p:spPr>
        <p:txBody>
          <a:bodyPr wrap="square">
            <a:spAutoFit/>
          </a:bodyPr>
          <a:lstStyle/>
          <a:p>
            <a:pPr marL="0" indent="0">
              <a:buNone/>
            </a:pPr>
            <a:r>
              <a:rPr lang="en-GB" dirty="0">
                <a:latin typeface="+mn-lt"/>
              </a:rPr>
              <a:t>You are planning to develop a product for which you will earn 4€ per unit sold. Next year you will sell 100 units and then sales will grow at the rate of 14% per year until the year you sell 250 units. After that point, sales will stay constant at 250. EAR is 20%.</a:t>
            </a:r>
          </a:p>
          <a:p>
            <a:pPr marL="0" indent="0">
              <a:buNone/>
            </a:pPr>
            <a:endParaRPr lang="en-GB" dirty="0">
              <a:latin typeface="+mn-lt"/>
            </a:endParaRPr>
          </a:p>
          <a:p>
            <a:pPr marL="0" indent="0">
              <a:buNone/>
            </a:pPr>
            <a:r>
              <a:rPr lang="en-GB" dirty="0">
                <a:latin typeface="+mn-lt"/>
              </a:rPr>
              <a:t>What is the maximum amount you would pay today to develop the product?</a:t>
            </a:r>
          </a:p>
        </p:txBody>
      </p:sp>
      <p:sp>
        <p:nvSpPr>
          <p:cNvPr id="13" name="Title 5">
            <a:extLst>
              <a:ext uri="{FF2B5EF4-FFF2-40B4-BE49-F238E27FC236}">
                <a16:creationId xmlns:a16="http://schemas.microsoft.com/office/drawing/2014/main" id="{93D1FF7E-EA48-8FF3-FB6E-1FB3039871ED}"/>
              </a:ext>
            </a:extLst>
          </p:cNvPr>
          <p:cNvSpPr txBox="1">
            <a:spLocks/>
          </p:cNvSpPr>
          <p:nvPr/>
        </p:nvSpPr>
        <p:spPr>
          <a:xfrm>
            <a:off x="336001" y="636792"/>
            <a:ext cx="11520000" cy="690564"/>
          </a:xfrm>
          <a:prstGeom prst="rect">
            <a:avLst/>
          </a:prstGeom>
        </p:spPr>
        <p:txBody>
          <a:bodyPr/>
          <a:lstStyle>
            <a:lvl1pPr algn="ctr" defTabSz="457154" rtl="0" eaLnBrk="1" fontAlgn="base" hangingPunct="1">
              <a:spcBef>
                <a:spcPct val="0"/>
              </a:spcBef>
              <a:spcAft>
                <a:spcPct val="0"/>
              </a:spcAft>
              <a:defRPr sz="4400" kern="1200">
                <a:solidFill>
                  <a:schemeClr val="tx1"/>
                </a:solidFill>
                <a:latin typeface="+mj-lt"/>
                <a:ea typeface="Geneva" pitchFamily="-112" charset="-128"/>
                <a:cs typeface="Geneva" pitchFamily="-112" charset="-128"/>
              </a:defRPr>
            </a:lvl1pPr>
            <a:lvl2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2pPr>
            <a:lvl3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3pPr>
            <a:lvl4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4pPr>
            <a:lvl5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5pPr>
            <a:lvl6pPr marL="45715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6pPr>
            <a:lvl7pPr marL="914307"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7pPr>
            <a:lvl8pPr marL="1371461"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8pPr>
            <a:lvl9pPr marL="182861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9pPr>
          </a:lstStyle>
          <a:p>
            <a:pPr algn="l"/>
            <a:r>
              <a:rPr lang="en-GB" sz="3200" dirty="0"/>
              <a:t>Exercise 3</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0E24E33-D14F-F8E8-7D68-F88A5E623E60}"/>
                  </a:ext>
                </a:extLst>
              </p:cNvPr>
              <p:cNvSpPr txBox="1"/>
              <p:nvPr/>
            </p:nvSpPr>
            <p:spPr>
              <a:xfrm>
                <a:off x="336000" y="5214647"/>
                <a:ext cx="10753344" cy="946093"/>
              </a:xfrm>
              <a:prstGeom prst="rect">
                <a:avLst/>
              </a:prstGeom>
              <a:noFill/>
            </p:spPr>
            <p:txBody>
              <a:bodyPr wrap="square" rtlCol="0">
                <a:spAutoFit/>
              </a:bodyPr>
              <a:lstStyle/>
              <a:p>
                <a:r>
                  <a:rPr lang="en-US" dirty="0"/>
                  <a:t>1</a:t>
                </a:r>
                <a:r>
                  <a:rPr lang="en-US" baseline="30000" dirty="0"/>
                  <a:t>st</a:t>
                </a:r>
                <a:r>
                  <a:rPr lang="en-US" dirty="0"/>
                  <a:t> we need to know at which year we reach 250 units: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250=</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100×1.14</m:t>
                          </m:r>
                        </m:e>
                        <m:sup>
                          <m:r>
                            <a:rPr lang="en-US" b="0" i="1" smtClean="0">
                              <a:latin typeface="Cambria Math" panose="02040503050406030204" pitchFamily="18" charset="0"/>
                            </a:rPr>
                            <m:t>𝑇</m:t>
                          </m:r>
                          <m:r>
                            <a:rPr lang="en-US" b="0" i="1" smtClean="0">
                              <a:latin typeface="Cambria Math" panose="02040503050406030204" pitchFamily="18" charset="0"/>
                            </a:rPr>
                            <m:t>−1</m:t>
                          </m:r>
                        </m:sup>
                      </m:sSup>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2.50</m:t>
                                  </m:r>
                                </m:e>
                              </m:d>
                            </m:e>
                          </m:func>
                        </m:num>
                        <m:den>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1.14</m:t>
                                  </m:r>
                                </m:e>
                              </m:d>
                            </m:e>
                          </m:func>
                        </m:den>
                      </m:f>
                      <m:r>
                        <a:rPr lang="en-US" b="0" i="1" smtClean="0">
                          <a:latin typeface="Cambria Math" panose="02040503050406030204" pitchFamily="18" charset="0"/>
                        </a:rPr>
                        <m:t>+1≈8</m:t>
                      </m:r>
                    </m:oMath>
                  </m:oMathPara>
                </a14:m>
                <a:endParaRPr lang="en-US" dirty="0"/>
              </a:p>
            </p:txBody>
          </p:sp>
        </mc:Choice>
        <mc:Fallback xmlns="">
          <p:sp>
            <p:nvSpPr>
              <p:cNvPr id="2" name="TextBox 1">
                <a:extLst>
                  <a:ext uri="{FF2B5EF4-FFF2-40B4-BE49-F238E27FC236}">
                    <a16:creationId xmlns:a16="http://schemas.microsoft.com/office/drawing/2014/main" id="{20E24E33-D14F-F8E8-7D68-F88A5E623E60}"/>
                  </a:ext>
                </a:extLst>
              </p:cNvPr>
              <p:cNvSpPr txBox="1">
                <a:spLocks noRot="1" noChangeAspect="1" noMove="1" noResize="1" noEditPoints="1" noAdjustHandles="1" noChangeArrowheads="1" noChangeShapeType="1" noTextEdit="1"/>
              </p:cNvSpPr>
              <p:nvPr/>
            </p:nvSpPr>
            <p:spPr>
              <a:xfrm>
                <a:off x="336000" y="5214647"/>
                <a:ext cx="10753344" cy="946093"/>
              </a:xfrm>
              <a:prstGeom prst="rect">
                <a:avLst/>
              </a:prstGeom>
              <a:blipFill>
                <a:blip r:embed="rId2"/>
                <a:stretch>
                  <a:fillRect l="-454" t="-3205"/>
                </a:stretch>
              </a:blipFill>
            </p:spPr>
            <p:txBody>
              <a:bodyPr/>
              <a:lstStyle/>
              <a:p>
                <a:r>
                  <a:rPr lang="en-US">
                    <a:noFill/>
                  </a:rPr>
                  <a:t> </a:t>
                </a:r>
              </a:p>
            </p:txBody>
          </p:sp>
        </mc:Fallback>
      </mc:AlternateContent>
      <p:cxnSp>
        <p:nvCxnSpPr>
          <p:cNvPr id="4" name="Straight Connector 3">
            <a:extLst>
              <a:ext uri="{FF2B5EF4-FFF2-40B4-BE49-F238E27FC236}">
                <a16:creationId xmlns:a16="http://schemas.microsoft.com/office/drawing/2014/main" id="{5E5A4240-6616-CE0D-E75D-7D418CA5D53A}"/>
              </a:ext>
            </a:extLst>
          </p:cNvPr>
          <p:cNvCxnSpPr/>
          <p:nvPr/>
        </p:nvCxnSpPr>
        <p:spPr>
          <a:xfrm>
            <a:off x="838200" y="3181350"/>
            <a:ext cx="100869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0F22A69-1042-C3F6-5062-8B322563C8B4}"/>
              </a:ext>
            </a:extLst>
          </p:cNvPr>
          <p:cNvCxnSpPr/>
          <p:nvPr/>
        </p:nvCxnSpPr>
        <p:spPr>
          <a:xfrm>
            <a:off x="6438900" y="3038475"/>
            <a:ext cx="0" cy="28575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BACA444-F9B8-C9F1-4435-8865340E7C17}"/>
                  </a:ext>
                </a:extLst>
              </p:cNvPr>
              <p:cNvSpPr txBox="1"/>
              <p:nvPr/>
            </p:nvSpPr>
            <p:spPr>
              <a:xfrm>
                <a:off x="6342720" y="2757101"/>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8</m:t>
                      </m:r>
                    </m:oMath>
                  </m:oMathPara>
                </a14:m>
                <a:endParaRPr lang="en-US" dirty="0"/>
              </a:p>
            </p:txBody>
          </p:sp>
        </mc:Choice>
        <mc:Fallback xmlns="">
          <p:sp>
            <p:nvSpPr>
              <p:cNvPr id="8" name="TextBox 7">
                <a:extLst>
                  <a:ext uri="{FF2B5EF4-FFF2-40B4-BE49-F238E27FC236}">
                    <a16:creationId xmlns:a16="http://schemas.microsoft.com/office/drawing/2014/main" id="{6BACA444-F9B8-C9F1-4435-8865340E7C17}"/>
                  </a:ext>
                </a:extLst>
              </p:cNvPr>
              <p:cNvSpPr txBox="1">
                <a:spLocks noRot="1" noChangeAspect="1" noMove="1" noResize="1" noEditPoints="1" noAdjustHandles="1" noChangeArrowheads="1" noChangeShapeType="1" noTextEdit="1"/>
              </p:cNvSpPr>
              <p:nvPr/>
            </p:nvSpPr>
            <p:spPr>
              <a:xfrm>
                <a:off x="6342720" y="2757101"/>
                <a:ext cx="192360" cy="276999"/>
              </a:xfrm>
              <a:prstGeom prst="rect">
                <a:avLst/>
              </a:prstGeom>
              <a:blipFill>
                <a:blip r:embed="rId3"/>
                <a:stretch>
                  <a:fillRect l="-25000" r="-25000" b="-8696"/>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CA7FFB39-0103-4620-7CA6-A952C763C959}"/>
              </a:ext>
            </a:extLst>
          </p:cNvPr>
          <p:cNvCxnSpPr>
            <a:cxnSpLocks/>
          </p:cNvCxnSpPr>
          <p:nvPr/>
        </p:nvCxnSpPr>
        <p:spPr>
          <a:xfrm>
            <a:off x="1171575" y="3181350"/>
            <a:ext cx="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Right Brace 13">
            <a:extLst>
              <a:ext uri="{FF2B5EF4-FFF2-40B4-BE49-F238E27FC236}">
                <a16:creationId xmlns:a16="http://schemas.microsoft.com/office/drawing/2014/main" id="{C10A1C00-B03E-E11B-E8BF-74EBC098DA69}"/>
              </a:ext>
            </a:extLst>
          </p:cNvPr>
          <p:cNvSpPr/>
          <p:nvPr/>
        </p:nvSpPr>
        <p:spPr>
          <a:xfrm rot="5400000">
            <a:off x="3468423" y="841995"/>
            <a:ext cx="340258" cy="5600696"/>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DD0EAE25-7824-1F0A-05DA-DCE97B1C0BE6}"/>
                  </a:ext>
                </a:extLst>
              </p:cNvPr>
              <p:cNvSpPr txBox="1"/>
              <p:nvPr/>
            </p:nvSpPr>
            <p:spPr>
              <a:xfrm>
                <a:off x="795562" y="3923737"/>
                <a:ext cx="5549724" cy="486543"/>
              </a:xfrm>
              <a:prstGeom prst="rect">
                <a:avLst/>
              </a:prstGeom>
              <a:noFill/>
            </p:spPr>
            <p:txBody>
              <a:bodyPr wrap="none" rtlCol="0">
                <a:spAutoFit/>
              </a:bodyPr>
              <a:lstStyle/>
              <a:p>
                <a:r>
                  <a:rPr lang="en-US" sz="1400" dirty="0"/>
                  <a:t>Annuity (8 years, g=14%, EAR=20%) =</a:t>
                </a:r>
                <a14:m>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400</m:t>
                        </m:r>
                      </m:num>
                      <m:den>
                        <m:r>
                          <a:rPr lang="en-US" sz="1400" b="0" i="1" smtClean="0">
                            <a:latin typeface="Cambria Math" panose="02040503050406030204" pitchFamily="18" charset="0"/>
                          </a:rPr>
                          <m:t>0.20−0.14</m:t>
                        </m:r>
                      </m:den>
                    </m:f>
                    <m:d>
                      <m:dPr>
                        <m:ctrlPr>
                          <a:rPr lang="en-US" sz="1400" b="0" i="1" smtClean="0">
                            <a:latin typeface="Cambria Math" panose="02040503050406030204" pitchFamily="18" charset="0"/>
                          </a:rPr>
                        </m:ctrlPr>
                      </m:dPr>
                      <m:e>
                        <m:r>
                          <a:rPr lang="en-US" sz="1400" b="0" i="1" smtClean="0">
                            <a:latin typeface="Cambria Math" panose="02040503050406030204" pitchFamily="18" charset="0"/>
                          </a:rPr>
                          <m:t>1−</m:t>
                        </m:r>
                        <m:sSup>
                          <m:sSupPr>
                            <m:ctrlPr>
                              <a:rPr lang="en-US" sz="1400" b="0" i="1" smtClean="0">
                                <a:latin typeface="Cambria Math" panose="02040503050406030204" pitchFamily="18" charset="0"/>
                              </a:rPr>
                            </m:ctrlPr>
                          </m:sSupPr>
                          <m:e>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r>
                                      <a:rPr lang="en-US" sz="1400" b="0" i="1" smtClean="0">
                                        <a:latin typeface="Cambria Math" panose="02040503050406030204" pitchFamily="18" charset="0"/>
                                      </a:rPr>
                                      <m:t>14</m:t>
                                    </m:r>
                                  </m:num>
                                  <m:den>
                                    <m:r>
                                      <a:rPr lang="en-US" sz="1400" b="0" i="1" smtClean="0">
                                        <a:latin typeface="Cambria Math" panose="02040503050406030204" pitchFamily="18" charset="0"/>
                                      </a:rPr>
                                      <m:t>1.20</m:t>
                                    </m:r>
                                  </m:den>
                                </m:f>
                              </m:e>
                            </m:d>
                          </m:e>
                          <m:sup>
                            <m:r>
                              <a:rPr lang="en-US" sz="1400" b="0" i="1" smtClean="0">
                                <a:latin typeface="Cambria Math" panose="02040503050406030204" pitchFamily="18" charset="0"/>
                              </a:rPr>
                              <m:t>8</m:t>
                            </m:r>
                          </m:sup>
                        </m:sSup>
                      </m:e>
                    </m:d>
                    <m:r>
                      <a:rPr lang="en-US" sz="1400" b="0" i="1" smtClean="0">
                        <a:latin typeface="Cambria Math" panose="02040503050406030204" pitchFamily="18" charset="0"/>
                      </a:rPr>
                      <m:t>≈2244</m:t>
                    </m:r>
                  </m:oMath>
                </a14:m>
                <a:endParaRPr lang="en-US" sz="1400" dirty="0"/>
              </a:p>
            </p:txBody>
          </p:sp>
        </mc:Choice>
        <mc:Fallback>
          <p:sp>
            <p:nvSpPr>
              <p:cNvPr id="15" name="TextBox 14">
                <a:extLst>
                  <a:ext uri="{FF2B5EF4-FFF2-40B4-BE49-F238E27FC236}">
                    <a16:creationId xmlns:a16="http://schemas.microsoft.com/office/drawing/2014/main" id="{DD0EAE25-7824-1F0A-05DA-DCE97B1C0BE6}"/>
                  </a:ext>
                </a:extLst>
              </p:cNvPr>
              <p:cNvSpPr txBox="1">
                <a:spLocks noRot="1" noChangeAspect="1" noMove="1" noResize="1" noEditPoints="1" noAdjustHandles="1" noChangeArrowheads="1" noChangeShapeType="1" noTextEdit="1"/>
              </p:cNvSpPr>
              <p:nvPr/>
            </p:nvSpPr>
            <p:spPr>
              <a:xfrm>
                <a:off x="795562" y="3923737"/>
                <a:ext cx="5549724" cy="486543"/>
              </a:xfrm>
              <a:prstGeom prst="rect">
                <a:avLst/>
              </a:prstGeom>
              <a:blipFill>
                <a:blip r:embed="rId4"/>
                <a:stretch>
                  <a:fillRect l="-330"/>
                </a:stretch>
              </a:blipFill>
            </p:spPr>
            <p:txBody>
              <a:bodyPr/>
              <a:lstStyle/>
              <a:p>
                <a:r>
                  <a:rPr lang="en-US">
                    <a:noFill/>
                  </a:rPr>
                  <a:t> </a:t>
                </a:r>
              </a:p>
            </p:txBody>
          </p:sp>
        </mc:Fallback>
      </mc:AlternateContent>
      <p:sp>
        <p:nvSpPr>
          <p:cNvPr id="16" name="Right Brace 15">
            <a:extLst>
              <a:ext uri="{FF2B5EF4-FFF2-40B4-BE49-F238E27FC236}">
                <a16:creationId xmlns:a16="http://schemas.microsoft.com/office/drawing/2014/main" id="{4A485EA4-0923-7C01-703D-26C363F43257}"/>
              </a:ext>
            </a:extLst>
          </p:cNvPr>
          <p:cNvSpPr/>
          <p:nvPr/>
        </p:nvSpPr>
        <p:spPr>
          <a:xfrm rot="5400000">
            <a:off x="8716263" y="1613534"/>
            <a:ext cx="340258" cy="4077566"/>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9DEE85F6-5F62-1AAA-BFC5-3C557F7E2B3E}"/>
                  </a:ext>
                </a:extLst>
              </p:cNvPr>
              <p:cNvSpPr txBox="1"/>
              <p:nvPr/>
            </p:nvSpPr>
            <p:spPr>
              <a:xfrm>
                <a:off x="6847610" y="3916091"/>
                <a:ext cx="3692421" cy="398314"/>
              </a:xfrm>
              <a:prstGeom prst="rect">
                <a:avLst/>
              </a:prstGeom>
              <a:noFill/>
            </p:spPr>
            <p:txBody>
              <a:bodyPr wrap="none" rtlCol="0">
                <a:spAutoFit/>
              </a:bodyPr>
              <a:lstStyle/>
              <a:p>
                <a:r>
                  <a:rPr lang="en-US" sz="1400" dirty="0"/>
                  <a:t>Perpetuity (g=0%, EAR=20%) = </a:t>
                </a:r>
                <a14:m>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1000</m:t>
                        </m:r>
                      </m:num>
                      <m:den>
                        <m:r>
                          <a:rPr lang="en-US" sz="1400" b="0" i="1" smtClean="0">
                            <a:latin typeface="Cambria Math" panose="02040503050406030204" pitchFamily="18" charset="0"/>
                          </a:rPr>
                          <m:t>0.20</m:t>
                        </m:r>
                      </m:den>
                    </m:f>
                    <m:r>
                      <a:rPr lang="en-US" sz="1400" b="0" i="1" smtClean="0">
                        <a:latin typeface="Cambria Math" panose="02040503050406030204" pitchFamily="18" charset="0"/>
                      </a:rPr>
                      <m:t>=5000</m:t>
                    </m:r>
                  </m:oMath>
                </a14:m>
                <a:endParaRPr lang="en-US" sz="1400" dirty="0"/>
              </a:p>
            </p:txBody>
          </p:sp>
        </mc:Choice>
        <mc:Fallback xmlns="">
          <p:sp>
            <p:nvSpPr>
              <p:cNvPr id="17" name="TextBox 16">
                <a:extLst>
                  <a:ext uri="{FF2B5EF4-FFF2-40B4-BE49-F238E27FC236}">
                    <a16:creationId xmlns:a16="http://schemas.microsoft.com/office/drawing/2014/main" id="{9DEE85F6-5F62-1AAA-BFC5-3C557F7E2B3E}"/>
                  </a:ext>
                </a:extLst>
              </p:cNvPr>
              <p:cNvSpPr txBox="1">
                <a:spLocks noRot="1" noChangeAspect="1" noMove="1" noResize="1" noEditPoints="1" noAdjustHandles="1" noChangeArrowheads="1" noChangeShapeType="1" noTextEdit="1"/>
              </p:cNvSpPr>
              <p:nvPr/>
            </p:nvSpPr>
            <p:spPr>
              <a:xfrm>
                <a:off x="6847610" y="3916091"/>
                <a:ext cx="3692421" cy="398314"/>
              </a:xfrm>
              <a:prstGeom prst="rect">
                <a:avLst/>
              </a:prstGeom>
              <a:blipFill>
                <a:blip r:embed="rId5"/>
                <a:stretch>
                  <a:fillRect l="-495" b="-3030"/>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8D08CD1E-D657-62CA-6970-A4F7FDE18CD8}"/>
              </a:ext>
            </a:extLst>
          </p:cNvPr>
          <p:cNvCxnSpPr/>
          <p:nvPr/>
        </p:nvCxnSpPr>
        <p:spPr>
          <a:xfrm flipH="1">
            <a:off x="904875" y="4410280"/>
            <a:ext cx="55340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D6D5E512-0BCB-0001-376B-85C0014F9B21}"/>
                  </a:ext>
                </a:extLst>
              </p:cNvPr>
              <p:cNvSpPr txBox="1"/>
              <p:nvPr/>
            </p:nvSpPr>
            <p:spPr>
              <a:xfrm>
                <a:off x="246720" y="4484619"/>
                <a:ext cx="6096000" cy="51565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5000</m:t>
                          </m:r>
                        </m:num>
                        <m:den>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1.20</m:t>
                              </m:r>
                            </m:e>
                            <m:sup>
                              <m:r>
                                <a:rPr lang="en-US" sz="1400" b="0" i="1" smtClean="0">
                                  <a:latin typeface="Cambria Math" panose="02040503050406030204" pitchFamily="18" charset="0"/>
                                </a:rPr>
                                <m:t>8</m:t>
                              </m:r>
                            </m:sup>
                          </m:sSup>
                        </m:den>
                      </m:f>
                      <m:r>
                        <a:rPr lang="en-US" sz="1400" b="0" i="1" smtClean="0">
                          <a:latin typeface="Cambria Math" panose="02040503050406030204" pitchFamily="18" charset="0"/>
                        </a:rPr>
                        <m:t>≈1163</m:t>
                      </m:r>
                    </m:oMath>
                  </m:oMathPara>
                </a14:m>
                <a:endParaRPr lang="en-US" dirty="0"/>
              </a:p>
            </p:txBody>
          </p:sp>
        </mc:Choice>
        <mc:Fallback xmlns="">
          <p:sp>
            <p:nvSpPr>
              <p:cNvPr id="26" name="TextBox 25">
                <a:extLst>
                  <a:ext uri="{FF2B5EF4-FFF2-40B4-BE49-F238E27FC236}">
                    <a16:creationId xmlns:a16="http://schemas.microsoft.com/office/drawing/2014/main" id="{D6D5E512-0BCB-0001-376B-85C0014F9B21}"/>
                  </a:ext>
                </a:extLst>
              </p:cNvPr>
              <p:cNvSpPr txBox="1">
                <a:spLocks noRot="1" noChangeAspect="1" noMove="1" noResize="1" noEditPoints="1" noAdjustHandles="1" noChangeArrowheads="1" noChangeShapeType="1" noTextEdit="1"/>
              </p:cNvSpPr>
              <p:nvPr/>
            </p:nvSpPr>
            <p:spPr>
              <a:xfrm>
                <a:off x="246720" y="4484619"/>
                <a:ext cx="6096000" cy="515654"/>
              </a:xfrm>
              <a:prstGeom prst="rect">
                <a:avLst/>
              </a:prstGeom>
              <a:blipFill>
                <a:blip r:embed="rId6"/>
                <a:stretch>
                  <a:fillRect/>
                </a:stretch>
              </a:blipFill>
            </p:spPr>
            <p:txBody>
              <a:bodyPr/>
              <a:lstStyle/>
              <a:p>
                <a:r>
                  <a:rPr lang="en-US">
                    <a:noFill/>
                  </a:rPr>
                  <a:t> </a:t>
                </a:r>
              </a:p>
            </p:txBody>
          </p:sp>
        </mc:Fallback>
      </mc:AlternateContent>
      <p:sp>
        <p:nvSpPr>
          <p:cNvPr id="28" name="Arc 27">
            <a:extLst>
              <a:ext uri="{FF2B5EF4-FFF2-40B4-BE49-F238E27FC236}">
                <a16:creationId xmlns:a16="http://schemas.microsoft.com/office/drawing/2014/main" id="{99557086-1E05-A48F-C149-128BBC508F25}"/>
              </a:ext>
            </a:extLst>
          </p:cNvPr>
          <p:cNvSpPr/>
          <p:nvPr/>
        </p:nvSpPr>
        <p:spPr>
          <a:xfrm rot="5400000">
            <a:off x="6254464" y="3102822"/>
            <a:ext cx="398312" cy="2218459"/>
          </a:xfrm>
          <a:prstGeom prst="arc">
            <a:avLst>
              <a:gd name="adj1" fmla="val 16200000"/>
              <a:gd name="adj2" fmla="val 31635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B59A973-4899-D85B-B744-A7F5201F3D9E}"/>
                  </a:ext>
                </a:extLst>
              </p:cNvPr>
              <p:cNvSpPr txBox="1"/>
              <p:nvPr/>
            </p:nvSpPr>
            <p:spPr>
              <a:xfrm>
                <a:off x="4943011" y="4672510"/>
                <a:ext cx="2770887" cy="276999"/>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=2244+1163=3407</m:t>
                      </m:r>
                    </m:oMath>
                  </m:oMathPara>
                </a14:m>
                <a:endParaRPr lang="en-US" dirty="0"/>
              </a:p>
            </p:txBody>
          </p:sp>
        </mc:Choice>
        <mc:Fallback xmlns="">
          <p:sp>
            <p:nvSpPr>
              <p:cNvPr id="29" name="TextBox 28">
                <a:extLst>
                  <a:ext uri="{FF2B5EF4-FFF2-40B4-BE49-F238E27FC236}">
                    <a16:creationId xmlns:a16="http://schemas.microsoft.com/office/drawing/2014/main" id="{1B59A973-4899-D85B-B744-A7F5201F3D9E}"/>
                  </a:ext>
                </a:extLst>
              </p:cNvPr>
              <p:cNvSpPr txBox="1">
                <a:spLocks noRot="1" noChangeAspect="1" noMove="1" noResize="1" noEditPoints="1" noAdjustHandles="1" noChangeArrowheads="1" noChangeShapeType="1" noTextEdit="1"/>
              </p:cNvSpPr>
              <p:nvPr/>
            </p:nvSpPr>
            <p:spPr>
              <a:xfrm>
                <a:off x="4943011" y="4672510"/>
                <a:ext cx="2770887" cy="276999"/>
              </a:xfrm>
              <a:prstGeom prst="rect">
                <a:avLst/>
              </a:prstGeom>
              <a:blipFill>
                <a:blip r:embed="rId7"/>
                <a:stretch>
                  <a:fillRect l="-1092" r="-1092" b="-2000"/>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FEBCC015-AA49-1313-F84B-94B2C4D9E095}"/>
              </a:ext>
            </a:extLst>
          </p:cNvPr>
          <p:cNvCxnSpPr/>
          <p:nvPr/>
        </p:nvCxnSpPr>
        <p:spPr>
          <a:xfrm>
            <a:off x="6847609" y="3034100"/>
            <a:ext cx="0" cy="28575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4D8BB5-8E56-57AE-A909-1ADA332319FD}"/>
                  </a:ext>
                </a:extLst>
              </p:cNvPr>
              <p:cNvSpPr txBox="1"/>
              <p:nvPr/>
            </p:nvSpPr>
            <p:spPr>
              <a:xfrm>
                <a:off x="6751429" y="2757101"/>
                <a:ext cx="19236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9</m:t>
                      </m:r>
                    </m:oMath>
                  </m:oMathPara>
                </a14:m>
                <a:endParaRPr lang="en-US" dirty="0"/>
              </a:p>
            </p:txBody>
          </p:sp>
        </mc:Choice>
        <mc:Fallback xmlns="">
          <p:sp>
            <p:nvSpPr>
              <p:cNvPr id="6" name="TextBox 5">
                <a:extLst>
                  <a:ext uri="{FF2B5EF4-FFF2-40B4-BE49-F238E27FC236}">
                    <a16:creationId xmlns:a16="http://schemas.microsoft.com/office/drawing/2014/main" id="{564D8BB5-8E56-57AE-A909-1ADA332319FD}"/>
                  </a:ext>
                </a:extLst>
              </p:cNvPr>
              <p:cNvSpPr txBox="1">
                <a:spLocks noRot="1" noChangeAspect="1" noMove="1" noResize="1" noEditPoints="1" noAdjustHandles="1" noChangeArrowheads="1" noChangeShapeType="1" noTextEdit="1"/>
              </p:cNvSpPr>
              <p:nvPr/>
            </p:nvSpPr>
            <p:spPr>
              <a:xfrm>
                <a:off x="6751429" y="2757101"/>
                <a:ext cx="192360" cy="276999"/>
              </a:xfrm>
              <a:prstGeom prst="rect">
                <a:avLst/>
              </a:prstGeom>
              <a:blipFill>
                <a:blip r:embed="rId8"/>
                <a:stretch>
                  <a:fillRect l="-29032" r="-25806" b="-8696"/>
                </a:stretch>
              </a:blipFill>
            </p:spPr>
            <p:txBody>
              <a:bodyPr/>
              <a:lstStyle/>
              <a:p>
                <a:r>
                  <a:rPr lang="en-US">
                    <a:noFill/>
                  </a:rPr>
                  <a:t> </a:t>
                </a:r>
              </a:p>
            </p:txBody>
          </p:sp>
        </mc:Fallback>
      </mc:AlternateContent>
    </p:spTree>
    <p:extLst>
      <p:ext uri="{BB962C8B-B14F-4D97-AF65-F5344CB8AC3E}">
        <p14:creationId xmlns:p14="http://schemas.microsoft.com/office/powerpoint/2010/main" val="347208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p:bldP spid="16" grpId="0" animBg="1"/>
      <p:bldP spid="17" grpId="0"/>
      <p:bldP spid="26" grpId="0"/>
      <p:bldP spid="28" grpId="0" animBg="1"/>
      <p:bldP spid="29"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B525A-2A23-2B02-7417-EF3526FEF1B0}"/>
              </a:ext>
            </a:extLst>
          </p:cNvPr>
          <p:cNvSpPr>
            <a:spLocks noGrp="1"/>
          </p:cNvSpPr>
          <p:nvPr>
            <p:ph type="body" sz="quarter" idx="12"/>
          </p:nvPr>
        </p:nvSpPr>
        <p:spPr/>
        <p:txBody>
          <a:bodyPr/>
          <a:lstStyle/>
          <a:p>
            <a:endParaRPr lang="en-US"/>
          </a:p>
        </p:txBody>
      </p:sp>
      <p:sp>
        <p:nvSpPr>
          <p:cNvPr id="4" name="Title 5">
            <a:extLst>
              <a:ext uri="{FF2B5EF4-FFF2-40B4-BE49-F238E27FC236}">
                <a16:creationId xmlns:a16="http://schemas.microsoft.com/office/drawing/2014/main" id="{9EB8C7A3-62EA-E193-10D5-DFD035A1DF89}"/>
              </a:ext>
            </a:extLst>
          </p:cNvPr>
          <p:cNvSpPr txBox="1">
            <a:spLocks/>
          </p:cNvSpPr>
          <p:nvPr/>
        </p:nvSpPr>
        <p:spPr>
          <a:xfrm>
            <a:off x="336000" y="755344"/>
            <a:ext cx="11520000" cy="584511"/>
          </a:xfrm>
          <a:prstGeom prst="rect">
            <a:avLst/>
          </a:prstGeom>
        </p:spPr>
        <p:txBody>
          <a:bodyPr/>
          <a:lstStyle>
            <a:lvl1pPr algn="ctr" defTabSz="457154" rtl="0" eaLnBrk="1" fontAlgn="base" hangingPunct="1">
              <a:spcBef>
                <a:spcPct val="0"/>
              </a:spcBef>
              <a:spcAft>
                <a:spcPct val="0"/>
              </a:spcAft>
              <a:defRPr sz="4400" kern="1200">
                <a:solidFill>
                  <a:schemeClr val="tx1"/>
                </a:solidFill>
                <a:latin typeface="+mj-lt"/>
                <a:ea typeface="Geneva" pitchFamily="-112" charset="-128"/>
                <a:cs typeface="Geneva" pitchFamily="-112" charset="-128"/>
              </a:defRPr>
            </a:lvl1pPr>
            <a:lvl2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2pPr>
            <a:lvl3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3pPr>
            <a:lvl4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4pPr>
            <a:lvl5pPr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5pPr>
            <a:lvl6pPr marL="45715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6pPr>
            <a:lvl7pPr marL="914307"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7pPr>
            <a:lvl8pPr marL="1371461"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8pPr>
            <a:lvl9pPr marL="1828614" algn="ctr" defTabSz="457154" rtl="0" eaLnBrk="1" fontAlgn="base" hangingPunct="1">
              <a:spcBef>
                <a:spcPct val="0"/>
              </a:spcBef>
              <a:spcAft>
                <a:spcPct val="0"/>
              </a:spcAft>
              <a:defRPr sz="4400">
                <a:solidFill>
                  <a:schemeClr val="tx1"/>
                </a:solidFill>
                <a:latin typeface="Calibri" pitchFamily="-112" charset="0"/>
                <a:ea typeface="Geneva" pitchFamily="-112" charset="-128"/>
                <a:cs typeface="Geneva" pitchFamily="-112" charset="-128"/>
              </a:defRPr>
            </a:lvl9pPr>
          </a:lstStyle>
          <a:p>
            <a:pPr algn="l"/>
            <a:r>
              <a:rPr lang="en-GB" sz="3200" dirty="0"/>
              <a:t>Exercise 4</a:t>
            </a:r>
          </a:p>
        </p:txBody>
      </p:sp>
      <p:cxnSp>
        <p:nvCxnSpPr>
          <p:cNvPr id="6" name="Straight Connector 5">
            <a:extLst>
              <a:ext uri="{FF2B5EF4-FFF2-40B4-BE49-F238E27FC236}">
                <a16:creationId xmlns:a16="http://schemas.microsoft.com/office/drawing/2014/main" id="{2D520387-5640-4B64-0F5F-AF92D71D9C42}"/>
              </a:ext>
            </a:extLst>
          </p:cNvPr>
          <p:cNvCxnSpPr/>
          <p:nvPr/>
        </p:nvCxnSpPr>
        <p:spPr>
          <a:xfrm>
            <a:off x="504825" y="1762125"/>
            <a:ext cx="110394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F6D5E2B-EB70-183E-F2AE-A378E101F83D}"/>
              </a:ext>
            </a:extLst>
          </p:cNvPr>
          <p:cNvCxnSpPr/>
          <p:nvPr/>
        </p:nvCxnSpPr>
        <p:spPr>
          <a:xfrm>
            <a:off x="895350" y="1685925"/>
            <a:ext cx="0" cy="161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AFB55AC-676C-7F5C-EC71-B67F66AF137D}"/>
              </a:ext>
            </a:extLst>
          </p:cNvPr>
          <p:cNvCxnSpPr/>
          <p:nvPr/>
        </p:nvCxnSpPr>
        <p:spPr>
          <a:xfrm>
            <a:off x="4573055" y="1700211"/>
            <a:ext cx="0" cy="161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B71201F9-5421-F348-80D9-75F1C2590B8E}"/>
              </a:ext>
            </a:extLst>
          </p:cNvPr>
          <p:cNvCxnSpPr/>
          <p:nvPr/>
        </p:nvCxnSpPr>
        <p:spPr>
          <a:xfrm>
            <a:off x="7324725" y="1676401"/>
            <a:ext cx="0" cy="161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762EBB7-7CC4-07B5-7D86-52EE7CFA517A}"/>
              </a:ext>
            </a:extLst>
          </p:cNvPr>
          <p:cNvCxnSpPr/>
          <p:nvPr/>
        </p:nvCxnSpPr>
        <p:spPr>
          <a:xfrm>
            <a:off x="10172700" y="1681161"/>
            <a:ext cx="0" cy="161925"/>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65A9916-1D15-91FF-3096-DB392E3B31B9}"/>
              </a:ext>
            </a:extLst>
          </p:cNvPr>
          <p:cNvSpPr txBox="1"/>
          <p:nvPr/>
        </p:nvSpPr>
        <p:spPr>
          <a:xfrm>
            <a:off x="592664" y="1339855"/>
            <a:ext cx="569387" cy="369332"/>
          </a:xfrm>
          <a:prstGeom prst="rect">
            <a:avLst/>
          </a:prstGeom>
          <a:noFill/>
        </p:spPr>
        <p:txBody>
          <a:bodyPr wrap="none" rtlCol="0">
            <a:spAutoFit/>
          </a:bodyPr>
          <a:lstStyle/>
          <a:p>
            <a:r>
              <a:rPr lang="en-US" dirty="0"/>
              <a:t>100</a:t>
            </a:r>
          </a:p>
        </p:txBody>
      </p:sp>
      <p:sp>
        <p:nvSpPr>
          <p:cNvPr id="15" name="TextBox 14">
            <a:extLst>
              <a:ext uri="{FF2B5EF4-FFF2-40B4-BE49-F238E27FC236}">
                <a16:creationId xmlns:a16="http://schemas.microsoft.com/office/drawing/2014/main" id="{086519AF-F1BE-9583-94E3-8900F03046A4}"/>
              </a:ext>
            </a:extLst>
          </p:cNvPr>
          <p:cNvSpPr txBox="1"/>
          <p:nvPr/>
        </p:nvSpPr>
        <p:spPr>
          <a:xfrm>
            <a:off x="4297889" y="1349931"/>
            <a:ext cx="569387" cy="369332"/>
          </a:xfrm>
          <a:prstGeom prst="rect">
            <a:avLst/>
          </a:prstGeom>
          <a:noFill/>
        </p:spPr>
        <p:txBody>
          <a:bodyPr wrap="none" rtlCol="0">
            <a:spAutoFit/>
          </a:bodyPr>
          <a:lstStyle/>
          <a:p>
            <a:r>
              <a:rPr lang="en-US" dirty="0"/>
              <a:t>104</a:t>
            </a:r>
          </a:p>
        </p:txBody>
      </p:sp>
      <p:sp>
        <p:nvSpPr>
          <p:cNvPr id="16" name="TextBox 15">
            <a:extLst>
              <a:ext uri="{FF2B5EF4-FFF2-40B4-BE49-F238E27FC236}">
                <a16:creationId xmlns:a16="http://schemas.microsoft.com/office/drawing/2014/main" id="{F30D37F3-DE3F-726C-7BC0-6D9152DF9DF7}"/>
              </a:ext>
            </a:extLst>
          </p:cNvPr>
          <p:cNvSpPr txBox="1"/>
          <p:nvPr/>
        </p:nvSpPr>
        <p:spPr>
          <a:xfrm>
            <a:off x="6976966" y="1316593"/>
            <a:ext cx="761747" cy="369332"/>
          </a:xfrm>
          <a:prstGeom prst="rect">
            <a:avLst/>
          </a:prstGeom>
          <a:noFill/>
        </p:spPr>
        <p:txBody>
          <a:bodyPr wrap="none" rtlCol="0">
            <a:spAutoFit/>
          </a:bodyPr>
          <a:lstStyle/>
          <a:p>
            <a:r>
              <a:rPr lang="en-US" dirty="0"/>
              <a:t>108.2</a:t>
            </a:r>
          </a:p>
        </p:txBody>
      </p:sp>
      <p:sp>
        <p:nvSpPr>
          <p:cNvPr id="19" name="TextBox 18">
            <a:extLst>
              <a:ext uri="{FF2B5EF4-FFF2-40B4-BE49-F238E27FC236}">
                <a16:creationId xmlns:a16="http://schemas.microsoft.com/office/drawing/2014/main" id="{AFF56F34-5ED0-8487-5A48-6200E386E9C5}"/>
              </a:ext>
            </a:extLst>
          </p:cNvPr>
          <p:cNvSpPr txBox="1"/>
          <p:nvPr/>
        </p:nvSpPr>
        <p:spPr>
          <a:xfrm>
            <a:off x="9782175" y="1307069"/>
            <a:ext cx="744627" cy="369332"/>
          </a:xfrm>
          <a:prstGeom prst="rect">
            <a:avLst/>
          </a:prstGeom>
          <a:noFill/>
        </p:spPr>
        <p:txBody>
          <a:bodyPr wrap="none" rtlCol="0">
            <a:spAutoFit/>
          </a:bodyPr>
          <a:lstStyle/>
          <a:p>
            <a:r>
              <a:rPr lang="en-US" dirty="0"/>
              <a:t>112.5</a:t>
            </a:r>
          </a:p>
        </p:txBody>
      </p:sp>
      <p:sp>
        <p:nvSpPr>
          <p:cNvPr id="20" name="TextBox 19">
            <a:extLst>
              <a:ext uri="{FF2B5EF4-FFF2-40B4-BE49-F238E27FC236}">
                <a16:creationId xmlns:a16="http://schemas.microsoft.com/office/drawing/2014/main" id="{3CD25DB1-84EB-385F-75A3-472C45ABD5F6}"/>
              </a:ext>
            </a:extLst>
          </p:cNvPr>
          <p:cNvSpPr txBox="1"/>
          <p:nvPr/>
        </p:nvSpPr>
        <p:spPr>
          <a:xfrm>
            <a:off x="504825" y="2143128"/>
            <a:ext cx="2484976" cy="369332"/>
          </a:xfrm>
          <a:prstGeom prst="rect">
            <a:avLst/>
          </a:prstGeom>
          <a:noFill/>
        </p:spPr>
        <p:txBody>
          <a:bodyPr wrap="none" rtlCol="0">
            <a:spAutoFit/>
          </a:bodyPr>
          <a:lstStyle/>
          <a:p>
            <a:r>
              <a:rPr lang="en-US" dirty="0"/>
              <a:t>Let’s consider January</a:t>
            </a:r>
          </a:p>
        </p:txBody>
      </p:sp>
      <p:sp>
        <p:nvSpPr>
          <p:cNvPr id="21" name="TextBox 20">
            <a:extLst>
              <a:ext uri="{FF2B5EF4-FFF2-40B4-BE49-F238E27FC236}">
                <a16:creationId xmlns:a16="http://schemas.microsoft.com/office/drawing/2014/main" id="{F8792D5F-5683-A5A5-C93D-CBC8EFFEDD6A}"/>
              </a:ext>
            </a:extLst>
          </p:cNvPr>
          <p:cNvSpPr txBox="1"/>
          <p:nvPr/>
        </p:nvSpPr>
        <p:spPr>
          <a:xfrm>
            <a:off x="8846125" y="2143128"/>
            <a:ext cx="2698175" cy="369332"/>
          </a:xfrm>
          <a:prstGeom prst="rect">
            <a:avLst/>
          </a:prstGeom>
          <a:noFill/>
        </p:spPr>
        <p:txBody>
          <a:bodyPr wrap="none" rtlCol="0">
            <a:spAutoFit/>
          </a:bodyPr>
          <a:lstStyle/>
          <a:p>
            <a:r>
              <a:rPr lang="en-US" dirty="0"/>
              <a:t>It is the same perpetuity!</a:t>
            </a:r>
          </a:p>
        </p:txBody>
      </p:sp>
      <p:sp>
        <p:nvSpPr>
          <p:cNvPr id="22" name="TextBox 21">
            <a:extLst>
              <a:ext uri="{FF2B5EF4-FFF2-40B4-BE49-F238E27FC236}">
                <a16:creationId xmlns:a16="http://schemas.microsoft.com/office/drawing/2014/main" id="{9EBB5DF5-E62E-B0A4-00F8-87600204B38D}"/>
              </a:ext>
            </a:extLst>
          </p:cNvPr>
          <p:cNvSpPr txBox="1"/>
          <p:nvPr/>
        </p:nvSpPr>
        <p:spPr>
          <a:xfrm>
            <a:off x="6168891" y="2143128"/>
            <a:ext cx="2168222" cy="369332"/>
          </a:xfrm>
          <a:prstGeom prst="rect">
            <a:avLst/>
          </a:prstGeom>
          <a:noFill/>
        </p:spPr>
        <p:txBody>
          <a:bodyPr wrap="none" rtlCol="0">
            <a:spAutoFit/>
          </a:bodyPr>
          <a:lstStyle/>
          <a:p>
            <a:r>
              <a:rPr lang="en-US" dirty="0"/>
              <a:t>Let’s consider June</a:t>
            </a:r>
          </a:p>
        </p:txBody>
      </p:sp>
      <p:sp>
        <p:nvSpPr>
          <p:cNvPr id="23" name="TextBox 22">
            <a:extLst>
              <a:ext uri="{FF2B5EF4-FFF2-40B4-BE49-F238E27FC236}">
                <a16:creationId xmlns:a16="http://schemas.microsoft.com/office/drawing/2014/main" id="{6A855969-B758-6F6E-7AFF-FF2D92F10F97}"/>
              </a:ext>
            </a:extLst>
          </p:cNvPr>
          <p:cNvSpPr txBox="1"/>
          <p:nvPr/>
        </p:nvSpPr>
        <p:spPr>
          <a:xfrm>
            <a:off x="3359170" y="2141533"/>
            <a:ext cx="1877437" cy="369332"/>
          </a:xfrm>
          <a:prstGeom prst="rect">
            <a:avLst/>
          </a:prstGeom>
          <a:noFill/>
        </p:spPr>
        <p:txBody>
          <a:bodyPr wrap="none" rtlCol="0">
            <a:spAutoFit/>
          </a:bodyPr>
          <a:lstStyle/>
          <a:p>
            <a:r>
              <a:rPr lang="en-US" dirty="0"/>
              <a:t>It is a perpetuity!</a:t>
            </a:r>
          </a:p>
        </p:txBody>
      </p:sp>
      <p:cxnSp>
        <p:nvCxnSpPr>
          <p:cNvPr id="25" name="Straight Connector 24">
            <a:extLst>
              <a:ext uri="{FF2B5EF4-FFF2-40B4-BE49-F238E27FC236}">
                <a16:creationId xmlns:a16="http://schemas.microsoft.com/office/drawing/2014/main" id="{73B5C88C-3594-2617-71F3-AB01CFB55E59}"/>
              </a:ext>
            </a:extLst>
          </p:cNvPr>
          <p:cNvCxnSpPr/>
          <p:nvPr/>
        </p:nvCxnSpPr>
        <p:spPr>
          <a:xfrm>
            <a:off x="2714625" y="1676401"/>
            <a:ext cx="0" cy="185735"/>
          </a:xfrm>
          <a:prstGeom prst="line">
            <a:avLst/>
          </a:prstGeom>
        </p:spPr>
        <p:style>
          <a:lnRef idx="2">
            <a:schemeClr val="accent6"/>
          </a:lnRef>
          <a:fillRef idx="0">
            <a:schemeClr val="accent6"/>
          </a:fillRef>
          <a:effectRef idx="1">
            <a:schemeClr val="accent6"/>
          </a:effectRef>
          <a:fontRef idx="minor">
            <a:schemeClr val="tx1"/>
          </a:fontRef>
        </p:style>
      </p:cxnSp>
      <p:cxnSp>
        <p:nvCxnSpPr>
          <p:cNvPr id="26" name="Straight Connector 25">
            <a:extLst>
              <a:ext uri="{FF2B5EF4-FFF2-40B4-BE49-F238E27FC236}">
                <a16:creationId xmlns:a16="http://schemas.microsoft.com/office/drawing/2014/main" id="{6EF3A082-7FC1-7266-B144-82D203214023}"/>
              </a:ext>
            </a:extLst>
          </p:cNvPr>
          <p:cNvCxnSpPr/>
          <p:nvPr/>
        </p:nvCxnSpPr>
        <p:spPr>
          <a:xfrm>
            <a:off x="5857876" y="1685924"/>
            <a:ext cx="0" cy="185735"/>
          </a:xfrm>
          <a:prstGeom prst="line">
            <a:avLst/>
          </a:prstGeom>
        </p:spPr>
        <p:style>
          <a:lnRef idx="2">
            <a:schemeClr val="accent6"/>
          </a:lnRef>
          <a:fillRef idx="0">
            <a:schemeClr val="accent6"/>
          </a:fillRef>
          <a:effectRef idx="1">
            <a:schemeClr val="accent6"/>
          </a:effectRef>
          <a:fontRef idx="minor">
            <a:schemeClr val="tx1"/>
          </a:fontRef>
        </p:style>
      </p:cxnSp>
      <p:cxnSp>
        <p:nvCxnSpPr>
          <p:cNvPr id="27" name="Straight Connector 26">
            <a:extLst>
              <a:ext uri="{FF2B5EF4-FFF2-40B4-BE49-F238E27FC236}">
                <a16:creationId xmlns:a16="http://schemas.microsoft.com/office/drawing/2014/main" id="{8D1C00F5-5915-13C1-AA13-6C12100E9FBE}"/>
              </a:ext>
            </a:extLst>
          </p:cNvPr>
          <p:cNvCxnSpPr/>
          <p:nvPr/>
        </p:nvCxnSpPr>
        <p:spPr>
          <a:xfrm>
            <a:off x="8760306" y="1685925"/>
            <a:ext cx="0" cy="185735"/>
          </a:xfrm>
          <a:prstGeom prst="line">
            <a:avLst/>
          </a:prstGeom>
        </p:spPr>
        <p:style>
          <a:lnRef idx="2">
            <a:schemeClr val="accent6"/>
          </a:lnRef>
          <a:fillRef idx="0">
            <a:schemeClr val="accent6"/>
          </a:fillRef>
          <a:effectRef idx="1">
            <a:schemeClr val="accent6"/>
          </a:effectRef>
          <a:fontRef idx="minor">
            <a:schemeClr val="tx1"/>
          </a:fontRef>
        </p:style>
      </p:cxnSp>
      <p:cxnSp>
        <p:nvCxnSpPr>
          <p:cNvPr id="28" name="Straight Connector 27">
            <a:extLst>
              <a:ext uri="{FF2B5EF4-FFF2-40B4-BE49-F238E27FC236}">
                <a16:creationId xmlns:a16="http://schemas.microsoft.com/office/drawing/2014/main" id="{C3612729-62AE-1472-5061-AB5BF525FE88}"/>
              </a:ext>
            </a:extLst>
          </p:cNvPr>
          <p:cNvCxnSpPr/>
          <p:nvPr/>
        </p:nvCxnSpPr>
        <p:spPr>
          <a:xfrm>
            <a:off x="11544300" y="1652591"/>
            <a:ext cx="0" cy="185735"/>
          </a:xfrm>
          <a:prstGeom prst="line">
            <a:avLst/>
          </a:prstGeom>
        </p:spPr>
        <p:style>
          <a:lnRef idx="2">
            <a:schemeClr val="accent6"/>
          </a:lnRef>
          <a:fillRef idx="0">
            <a:schemeClr val="accent6"/>
          </a:fillRef>
          <a:effectRef idx="1">
            <a:schemeClr val="accent6"/>
          </a:effectRef>
          <a:fontRef idx="minor">
            <a:schemeClr val="tx1"/>
          </a:fontRef>
        </p:style>
      </p:cxnSp>
      <p:sp>
        <p:nvSpPr>
          <p:cNvPr id="29" name="TextBox 28">
            <a:extLst>
              <a:ext uri="{FF2B5EF4-FFF2-40B4-BE49-F238E27FC236}">
                <a16:creationId xmlns:a16="http://schemas.microsoft.com/office/drawing/2014/main" id="{F788D990-8328-9C6A-3336-3C8CF45C423D}"/>
              </a:ext>
            </a:extLst>
          </p:cNvPr>
          <p:cNvSpPr txBox="1"/>
          <p:nvPr/>
        </p:nvSpPr>
        <p:spPr>
          <a:xfrm>
            <a:off x="2429931" y="1292783"/>
            <a:ext cx="569387" cy="369332"/>
          </a:xfrm>
          <a:prstGeom prst="rect">
            <a:avLst/>
          </a:prstGeom>
          <a:noFill/>
        </p:spPr>
        <p:txBody>
          <a:bodyPr wrap="none" rtlCol="0">
            <a:spAutoFit/>
          </a:bodyPr>
          <a:lstStyle/>
          <a:p>
            <a:r>
              <a:rPr lang="en-US" dirty="0">
                <a:solidFill>
                  <a:srgbClr val="C00000"/>
                </a:solidFill>
              </a:rPr>
              <a:t>100</a:t>
            </a:r>
          </a:p>
        </p:txBody>
      </p:sp>
      <p:sp>
        <p:nvSpPr>
          <p:cNvPr id="30" name="TextBox 29">
            <a:extLst>
              <a:ext uri="{FF2B5EF4-FFF2-40B4-BE49-F238E27FC236}">
                <a16:creationId xmlns:a16="http://schemas.microsoft.com/office/drawing/2014/main" id="{CD45B4FB-D850-FEF0-33C3-BD96007F6F53}"/>
              </a:ext>
            </a:extLst>
          </p:cNvPr>
          <p:cNvSpPr txBox="1"/>
          <p:nvPr/>
        </p:nvSpPr>
        <p:spPr>
          <a:xfrm>
            <a:off x="5536377" y="1330879"/>
            <a:ext cx="569387" cy="369332"/>
          </a:xfrm>
          <a:prstGeom prst="rect">
            <a:avLst/>
          </a:prstGeom>
          <a:noFill/>
        </p:spPr>
        <p:txBody>
          <a:bodyPr wrap="none" rtlCol="0">
            <a:spAutoFit/>
          </a:bodyPr>
          <a:lstStyle/>
          <a:p>
            <a:r>
              <a:rPr lang="en-US" dirty="0">
                <a:solidFill>
                  <a:srgbClr val="C00000"/>
                </a:solidFill>
              </a:rPr>
              <a:t>104</a:t>
            </a:r>
          </a:p>
        </p:txBody>
      </p:sp>
      <p:sp>
        <p:nvSpPr>
          <p:cNvPr id="31" name="TextBox 30">
            <a:extLst>
              <a:ext uri="{FF2B5EF4-FFF2-40B4-BE49-F238E27FC236}">
                <a16:creationId xmlns:a16="http://schemas.microsoft.com/office/drawing/2014/main" id="{84363661-FF3E-3BFE-CF57-8FE9271FCAA3}"/>
              </a:ext>
            </a:extLst>
          </p:cNvPr>
          <p:cNvSpPr txBox="1"/>
          <p:nvPr/>
        </p:nvSpPr>
        <p:spPr>
          <a:xfrm>
            <a:off x="8356245" y="1316593"/>
            <a:ext cx="761747" cy="369332"/>
          </a:xfrm>
          <a:prstGeom prst="rect">
            <a:avLst/>
          </a:prstGeom>
          <a:noFill/>
        </p:spPr>
        <p:txBody>
          <a:bodyPr wrap="none" rtlCol="0">
            <a:spAutoFit/>
          </a:bodyPr>
          <a:lstStyle/>
          <a:p>
            <a:r>
              <a:rPr lang="en-US" dirty="0">
                <a:solidFill>
                  <a:srgbClr val="C00000"/>
                </a:solidFill>
              </a:rPr>
              <a:t>108.2</a:t>
            </a:r>
          </a:p>
        </p:txBody>
      </p:sp>
      <p:sp>
        <p:nvSpPr>
          <p:cNvPr id="32" name="TextBox 31">
            <a:extLst>
              <a:ext uri="{FF2B5EF4-FFF2-40B4-BE49-F238E27FC236}">
                <a16:creationId xmlns:a16="http://schemas.microsoft.com/office/drawing/2014/main" id="{6D8D310B-010D-A2C5-70B3-C3761237AAE8}"/>
              </a:ext>
            </a:extLst>
          </p:cNvPr>
          <p:cNvSpPr txBox="1"/>
          <p:nvPr/>
        </p:nvSpPr>
        <p:spPr>
          <a:xfrm>
            <a:off x="11161454" y="1289094"/>
            <a:ext cx="744627" cy="369332"/>
          </a:xfrm>
          <a:prstGeom prst="rect">
            <a:avLst/>
          </a:prstGeom>
          <a:noFill/>
        </p:spPr>
        <p:txBody>
          <a:bodyPr wrap="none" rtlCol="0">
            <a:spAutoFit/>
          </a:bodyPr>
          <a:lstStyle/>
          <a:p>
            <a:r>
              <a:rPr lang="en-US" dirty="0">
                <a:solidFill>
                  <a:srgbClr val="C00000"/>
                </a:solidFill>
              </a:rPr>
              <a:t>112.5</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27972C7-8C83-B045-0A8F-C8CA65E82178}"/>
                  </a:ext>
                </a:extLst>
              </p:cNvPr>
              <p:cNvSpPr txBox="1"/>
              <p:nvPr/>
            </p:nvSpPr>
            <p:spPr>
              <a:xfrm>
                <a:off x="4448963" y="2890035"/>
                <a:ext cx="2744213"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𝑀</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num>
                        <m:den>
                          <m:r>
                            <a:rPr lang="en-US" b="0" i="1" smtClean="0">
                              <a:latin typeface="Cambria Math" panose="02040503050406030204" pitchFamily="18" charset="0"/>
                            </a:rPr>
                            <m:t>0.06−0.04</m:t>
                          </m:r>
                        </m:den>
                      </m:f>
                      <m:r>
                        <a:rPr lang="en-US" b="0" i="1" smtClean="0">
                          <a:latin typeface="Cambria Math" panose="02040503050406030204" pitchFamily="18" charset="0"/>
                        </a:rPr>
                        <m:t>=5000</m:t>
                      </m:r>
                    </m:oMath>
                  </m:oMathPara>
                </a14:m>
                <a:endParaRPr lang="en-US" dirty="0"/>
              </a:p>
            </p:txBody>
          </p:sp>
        </mc:Choice>
        <mc:Fallback xmlns="">
          <p:sp>
            <p:nvSpPr>
              <p:cNvPr id="33" name="TextBox 32">
                <a:extLst>
                  <a:ext uri="{FF2B5EF4-FFF2-40B4-BE49-F238E27FC236}">
                    <a16:creationId xmlns:a16="http://schemas.microsoft.com/office/drawing/2014/main" id="{827972C7-8C83-B045-0A8F-C8CA65E82178}"/>
                  </a:ext>
                </a:extLst>
              </p:cNvPr>
              <p:cNvSpPr txBox="1">
                <a:spLocks noRot="1" noChangeAspect="1" noMove="1" noResize="1" noEditPoints="1" noAdjustHandles="1" noChangeArrowheads="1" noChangeShapeType="1" noTextEdit="1"/>
              </p:cNvSpPr>
              <p:nvPr/>
            </p:nvSpPr>
            <p:spPr>
              <a:xfrm>
                <a:off x="4448963" y="2890035"/>
                <a:ext cx="2744213" cy="520399"/>
              </a:xfrm>
              <a:prstGeom prst="rect">
                <a:avLst/>
              </a:prstGeom>
              <a:blipFill>
                <a:blip r:embed="rId2"/>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4548F70F-F169-946A-0C2A-5479117275F8}"/>
              </a:ext>
            </a:extLst>
          </p:cNvPr>
          <p:cNvCxnSpPr/>
          <p:nvPr/>
        </p:nvCxnSpPr>
        <p:spPr>
          <a:xfrm>
            <a:off x="592664" y="4707975"/>
            <a:ext cx="10941103" cy="0"/>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0399A828-160B-9593-1703-F52AF5BE29FC}"/>
              </a:ext>
            </a:extLst>
          </p:cNvPr>
          <p:cNvSpPr txBox="1"/>
          <p:nvPr/>
        </p:nvSpPr>
        <p:spPr>
          <a:xfrm>
            <a:off x="307963" y="1847850"/>
            <a:ext cx="920445" cy="307777"/>
          </a:xfrm>
          <a:prstGeom prst="rect">
            <a:avLst/>
          </a:prstGeom>
          <a:noFill/>
        </p:spPr>
        <p:txBody>
          <a:bodyPr wrap="none" rtlCol="0">
            <a:spAutoFit/>
          </a:bodyPr>
          <a:lstStyle/>
          <a:p>
            <a:r>
              <a:rPr lang="en-US" sz="1400" dirty="0"/>
              <a:t>Jan 2026</a:t>
            </a:r>
          </a:p>
        </p:txBody>
      </p:sp>
      <p:sp>
        <p:nvSpPr>
          <p:cNvPr id="37" name="TextBox 36">
            <a:extLst>
              <a:ext uri="{FF2B5EF4-FFF2-40B4-BE49-F238E27FC236}">
                <a16:creationId xmlns:a16="http://schemas.microsoft.com/office/drawing/2014/main" id="{70B1B517-58BE-2B6B-A6D2-360E3231D23A}"/>
              </a:ext>
            </a:extLst>
          </p:cNvPr>
          <p:cNvSpPr txBox="1"/>
          <p:nvPr/>
        </p:nvSpPr>
        <p:spPr>
          <a:xfrm>
            <a:off x="2198972" y="1847850"/>
            <a:ext cx="1019831" cy="307777"/>
          </a:xfrm>
          <a:prstGeom prst="rect">
            <a:avLst/>
          </a:prstGeom>
          <a:noFill/>
        </p:spPr>
        <p:txBody>
          <a:bodyPr wrap="none" rtlCol="0">
            <a:spAutoFit/>
          </a:bodyPr>
          <a:lstStyle/>
          <a:p>
            <a:r>
              <a:rPr lang="en-US" sz="1400" dirty="0"/>
              <a:t>June 2026</a:t>
            </a:r>
          </a:p>
        </p:txBody>
      </p:sp>
      <p:sp>
        <p:nvSpPr>
          <p:cNvPr id="38" name="TextBox 37">
            <a:extLst>
              <a:ext uri="{FF2B5EF4-FFF2-40B4-BE49-F238E27FC236}">
                <a16:creationId xmlns:a16="http://schemas.microsoft.com/office/drawing/2014/main" id="{E4E5FAE8-556E-2809-90E1-5106CB27676C}"/>
              </a:ext>
            </a:extLst>
          </p:cNvPr>
          <p:cNvSpPr txBox="1"/>
          <p:nvPr/>
        </p:nvSpPr>
        <p:spPr>
          <a:xfrm>
            <a:off x="11075178" y="1843285"/>
            <a:ext cx="1019831" cy="307777"/>
          </a:xfrm>
          <a:prstGeom prst="rect">
            <a:avLst/>
          </a:prstGeom>
          <a:noFill/>
        </p:spPr>
        <p:txBody>
          <a:bodyPr wrap="none" rtlCol="0">
            <a:spAutoFit/>
          </a:bodyPr>
          <a:lstStyle/>
          <a:p>
            <a:r>
              <a:rPr lang="en-US" sz="1400" dirty="0"/>
              <a:t>June 2029</a:t>
            </a:r>
          </a:p>
        </p:txBody>
      </p:sp>
      <p:sp>
        <p:nvSpPr>
          <p:cNvPr id="39" name="TextBox 38">
            <a:extLst>
              <a:ext uri="{FF2B5EF4-FFF2-40B4-BE49-F238E27FC236}">
                <a16:creationId xmlns:a16="http://schemas.microsoft.com/office/drawing/2014/main" id="{00C1DDE3-2521-9C5D-99EE-3AACA50EE64E}"/>
              </a:ext>
            </a:extLst>
          </p:cNvPr>
          <p:cNvSpPr txBox="1"/>
          <p:nvPr/>
        </p:nvSpPr>
        <p:spPr>
          <a:xfrm>
            <a:off x="435127" y="4868120"/>
            <a:ext cx="920445" cy="307777"/>
          </a:xfrm>
          <a:prstGeom prst="rect">
            <a:avLst/>
          </a:prstGeom>
          <a:noFill/>
        </p:spPr>
        <p:txBody>
          <a:bodyPr wrap="none" rtlCol="0">
            <a:spAutoFit/>
          </a:bodyPr>
          <a:lstStyle/>
          <a:p>
            <a:r>
              <a:rPr lang="en-US" sz="1400" dirty="0"/>
              <a:t>Jan 2025</a:t>
            </a:r>
          </a:p>
        </p:txBody>
      </p:sp>
      <p:cxnSp>
        <p:nvCxnSpPr>
          <p:cNvPr id="40" name="Straight Connector 39">
            <a:extLst>
              <a:ext uri="{FF2B5EF4-FFF2-40B4-BE49-F238E27FC236}">
                <a16:creationId xmlns:a16="http://schemas.microsoft.com/office/drawing/2014/main" id="{82487935-08F9-222D-D6D5-EC9FAF816FE6}"/>
              </a:ext>
            </a:extLst>
          </p:cNvPr>
          <p:cNvCxnSpPr/>
          <p:nvPr/>
        </p:nvCxnSpPr>
        <p:spPr>
          <a:xfrm>
            <a:off x="849839" y="4627012"/>
            <a:ext cx="0" cy="161925"/>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33C8FE68-616A-5284-26D7-43B64E93F07A}"/>
              </a:ext>
            </a:extLst>
          </p:cNvPr>
          <p:cNvSpPr txBox="1"/>
          <p:nvPr/>
        </p:nvSpPr>
        <p:spPr>
          <a:xfrm>
            <a:off x="419980" y="3744885"/>
            <a:ext cx="11209159" cy="369332"/>
          </a:xfrm>
          <a:prstGeom prst="rect">
            <a:avLst/>
          </a:prstGeom>
          <a:noFill/>
        </p:spPr>
        <p:txBody>
          <a:bodyPr wrap="none" rtlCol="0">
            <a:spAutoFit/>
          </a:bodyPr>
          <a:lstStyle/>
          <a:p>
            <a:r>
              <a:rPr lang="en-US" dirty="0"/>
              <a:t>Remember: Perpetuity assumes, the first payoff is one period after; hence, the present value corresponds to</a:t>
            </a:r>
          </a:p>
        </p:txBody>
      </p:sp>
      <p:sp>
        <p:nvSpPr>
          <p:cNvPr id="42" name="TextBox 41">
            <a:extLst>
              <a:ext uri="{FF2B5EF4-FFF2-40B4-BE49-F238E27FC236}">
                <a16:creationId xmlns:a16="http://schemas.microsoft.com/office/drawing/2014/main" id="{90E76170-7D75-5E1A-8612-0D493ADFB84F}"/>
              </a:ext>
            </a:extLst>
          </p:cNvPr>
          <p:cNvSpPr txBox="1"/>
          <p:nvPr/>
        </p:nvSpPr>
        <p:spPr>
          <a:xfrm>
            <a:off x="5821070" y="4850259"/>
            <a:ext cx="1019831" cy="307777"/>
          </a:xfrm>
          <a:prstGeom prst="rect">
            <a:avLst/>
          </a:prstGeom>
          <a:noFill/>
        </p:spPr>
        <p:txBody>
          <a:bodyPr wrap="none" rtlCol="0">
            <a:spAutoFit/>
          </a:bodyPr>
          <a:lstStyle/>
          <a:p>
            <a:r>
              <a:rPr lang="en-US" sz="1400" dirty="0"/>
              <a:t>June 2025</a:t>
            </a:r>
          </a:p>
        </p:txBody>
      </p:sp>
      <p:cxnSp>
        <p:nvCxnSpPr>
          <p:cNvPr id="43" name="Straight Connector 42">
            <a:extLst>
              <a:ext uri="{FF2B5EF4-FFF2-40B4-BE49-F238E27FC236}">
                <a16:creationId xmlns:a16="http://schemas.microsoft.com/office/drawing/2014/main" id="{1CCAFDF2-9174-4715-2C6E-4522781EA54D}"/>
              </a:ext>
            </a:extLst>
          </p:cNvPr>
          <p:cNvCxnSpPr/>
          <p:nvPr/>
        </p:nvCxnSpPr>
        <p:spPr>
          <a:xfrm>
            <a:off x="6330985" y="4603200"/>
            <a:ext cx="0" cy="185735"/>
          </a:xfrm>
          <a:prstGeom prst="line">
            <a:avLst/>
          </a:prstGeom>
        </p:spPr>
        <p:style>
          <a:lnRef idx="2">
            <a:schemeClr val="accent6"/>
          </a:lnRef>
          <a:fillRef idx="0">
            <a:schemeClr val="accent6"/>
          </a:fillRef>
          <a:effectRef idx="1">
            <a:schemeClr val="accent6"/>
          </a:effectRef>
          <a:fontRef idx="minor">
            <a:schemeClr val="tx1"/>
          </a:fontRef>
        </p:style>
      </p:cxnSp>
      <p:sp>
        <p:nvSpPr>
          <p:cNvPr id="44" name="TextBox 43">
            <a:extLst>
              <a:ext uri="{FF2B5EF4-FFF2-40B4-BE49-F238E27FC236}">
                <a16:creationId xmlns:a16="http://schemas.microsoft.com/office/drawing/2014/main" id="{A06E79EB-3083-123D-AEB0-FAB5D681B188}"/>
              </a:ext>
            </a:extLst>
          </p:cNvPr>
          <p:cNvSpPr txBox="1"/>
          <p:nvPr/>
        </p:nvSpPr>
        <p:spPr>
          <a:xfrm>
            <a:off x="10886250" y="4868120"/>
            <a:ext cx="950901" cy="307777"/>
          </a:xfrm>
          <a:prstGeom prst="rect">
            <a:avLst/>
          </a:prstGeom>
          <a:noFill/>
        </p:spPr>
        <p:txBody>
          <a:bodyPr wrap="none" rtlCol="0">
            <a:spAutoFit/>
          </a:bodyPr>
          <a:lstStyle/>
          <a:p>
            <a:r>
              <a:rPr lang="en-US" sz="1400" dirty="0"/>
              <a:t>Dec 2025</a:t>
            </a:r>
          </a:p>
        </p:txBody>
      </p:sp>
      <p:cxnSp>
        <p:nvCxnSpPr>
          <p:cNvPr id="45" name="Straight Connector 44">
            <a:extLst>
              <a:ext uri="{FF2B5EF4-FFF2-40B4-BE49-F238E27FC236}">
                <a16:creationId xmlns:a16="http://schemas.microsoft.com/office/drawing/2014/main" id="{930397C9-5307-D87D-4535-F1144E6664C4}"/>
              </a:ext>
            </a:extLst>
          </p:cNvPr>
          <p:cNvCxnSpPr/>
          <p:nvPr/>
        </p:nvCxnSpPr>
        <p:spPr>
          <a:xfrm>
            <a:off x="11544300" y="4603199"/>
            <a:ext cx="0" cy="185735"/>
          </a:xfrm>
          <a:prstGeom prst="line">
            <a:avLst/>
          </a:prstGeom>
        </p:spPr>
        <p:style>
          <a:lnRef idx="2">
            <a:schemeClr val="accent4"/>
          </a:lnRef>
          <a:fillRef idx="0">
            <a:schemeClr val="accent4"/>
          </a:fillRef>
          <a:effectRef idx="1">
            <a:schemeClr val="accent4"/>
          </a:effectRef>
          <a:fontRef idx="minor">
            <a:schemeClr val="tx1"/>
          </a:fontRef>
        </p:style>
      </p:cxnSp>
      <p:sp>
        <p:nvSpPr>
          <p:cNvPr id="46" name="TextBox 45">
            <a:extLst>
              <a:ext uri="{FF2B5EF4-FFF2-40B4-BE49-F238E27FC236}">
                <a16:creationId xmlns:a16="http://schemas.microsoft.com/office/drawing/2014/main" id="{0B6716F8-0DDE-410A-8898-3851A4EC82B9}"/>
              </a:ext>
            </a:extLst>
          </p:cNvPr>
          <p:cNvSpPr txBox="1"/>
          <p:nvPr/>
        </p:nvSpPr>
        <p:spPr>
          <a:xfrm>
            <a:off x="419982" y="5230662"/>
            <a:ext cx="3916457" cy="369332"/>
          </a:xfrm>
          <a:prstGeom prst="rect">
            <a:avLst/>
          </a:prstGeom>
          <a:noFill/>
        </p:spPr>
        <p:txBody>
          <a:bodyPr wrap="none" rtlCol="0">
            <a:spAutoFit/>
          </a:bodyPr>
          <a:lstStyle/>
          <a:p>
            <a:r>
              <a:rPr lang="en-US" dirty="0"/>
              <a:t>It is a “</a:t>
            </a:r>
            <a:r>
              <a:rPr lang="en-US" dirty="0" err="1"/>
              <a:t>monthinty</a:t>
            </a:r>
            <a:r>
              <a:rPr lang="en-US" dirty="0"/>
              <a:t>” (monthly annuity) !</a:t>
            </a:r>
          </a:p>
        </p:txBody>
      </p:sp>
      <p:sp>
        <p:nvSpPr>
          <p:cNvPr id="47" name="TextBox 46">
            <a:extLst>
              <a:ext uri="{FF2B5EF4-FFF2-40B4-BE49-F238E27FC236}">
                <a16:creationId xmlns:a16="http://schemas.microsoft.com/office/drawing/2014/main" id="{6D5C2E01-0ADF-2953-446C-6F4B9D3E2A31}"/>
              </a:ext>
            </a:extLst>
          </p:cNvPr>
          <p:cNvSpPr txBox="1"/>
          <p:nvPr/>
        </p:nvSpPr>
        <p:spPr>
          <a:xfrm>
            <a:off x="5638800" y="2971800"/>
            <a:ext cx="65" cy="276999"/>
          </a:xfrm>
          <a:prstGeom prst="rect">
            <a:avLst/>
          </a:prstGeom>
          <a:noFill/>
        </p:spPr>
        <p:txBody>
          <a:bodyPr wrap="none" lIns="0" tIns="0" rIns="0" bIns="0" rtlCol="0">
            <a:spAutoFit/>
          </a:bodyPr>
          <a:lstStyle/>
          <a:p>
            <a:endParaRPr lang="en-US" dirty="0"/>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FA6AD8D-EA7E-98B5-4154-C773FBE4EC84}"/>
                  </a:ext>
                </a:extLst>
              </p:cNvPr>
              <p:cNvSpPr txBox="1"/>
              <p:nvPr/>
            </p:nvSpPr>
            <p:spPr>
              <a:xfrm>
                <a:off x="4911651" y="5135883"/>
                <a:ext cx="4758034" cy="4009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𝑚</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𝐸𝐴𝑅</m:t>
                              </m:r>
                            </m:e>
                          </m:d>
                        </m:e>
                        <m:sup>
                          <m:r>
                            <a:rPr lang="en-US" b="0" i="1" smtClean="0">
                              <a:latin typeface="Cambria Math" panose="02040503050406030204" pitchFamily="18" charset="0"/>
                            </a:rPr>
                            <m:t>1/</m:t>
                          </m:r>
                          <m:r>
                            <a:rPr lang="en-US" b="0" i="1" smtClean="0">
                              <a:latin typeface="Cambria Math" panose="02040503050406030204" pitchFamily="18" charset="0"/>
                            </a:rPr>
                            <m:t>𝑛</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1.06</m:t>
                          </m:r>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sup>
                      </m:sSup>
                      <m:r>
                        <a:rPr lang="en-US" b="0" i="1" smtClean="0">
                          <a:latin typeface="Cambria Math" panose="02040503050406030204" pitchFamily="18" charset="0"/>
                        </a:rPr>
                        <m:t>−1=0.487%</m:t>
                      </m:r>
                    </m:oMath>
                  </m:oMathPara>
                </a14:m>
                <a:endParaRPr lang="en-US" dirty="0"/>
              </a:p>
            </p:txBody>
          </p:sp>
        </mc:Choice>
        <mc:Fallback xmlns="">
          <p:sp>
            <p:nvSpPr>
              <p:cNvPr id="49" name="TextBox 48">
                <a:extLst>
                  <a:ext uri="{FF2B5EF4-FFF2-40B4-BE49-F238E27FC236}">
                    <a16:creationId xmlns:a16="http://schemas.microsoft.com/office/drawing/2014/main" id="{7FA6AD8D-EA7E-98B5-4154-C773FBE4EC84}"/>
                  </a:ext>
                </a:extLst>
              </p:cNvPr>
              <p:cNvSpPr txBox="1">
                <a:spLocks noRot="1" noChangeAspect="1" noMove="1" noResize="1" noEditPoints="1" noAdjustHandles="1" noChangeArrowheads="1" noChangeShapeType="1" noTextEdit="1"/>
              </p:cNvSpPr>
              <p:nvPr/>
            </p:nvSpPr>
            <p:spPr>
              <a:xfrm>
                <a:off x="4911651" y="5135883"/>
                <a:ext cx="4758034" cy="4009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3639D7AA-C435-A1C1-877E-854261A53B5E}"/>
                  </a:ext>
                </a:extLst>
              </p:cNvPr>
              <p:cNvSpPr txBox="1"/>
              <p:nvPr/>
            </p:nvSpPr>
            <p:spPr>
              <a:xfrm>
                <a:off x="3952166" y="5654759"/>
                <a:ext cx="4144789"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5000</m:t>
                          </m:r>
                        </m:num>
                        <m:den>
                          <m:r>
                            <a:rPr lang="en-US" b="0" i="1" smtClean="0">
                              <a:latin typeface="Cambria Math" panose="02040503050406030204" pitchFamily="18" charset="0"/>
                            </a:rPr>
                            <m:t>0.00487</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1.00487</m:t>
                                  </m:r>
                                </m:e>
                                <m:sup>
                                  <m:r>
                                    <a:rPr lang="en-US" b="0" i="1" smtClean="0">
                                      <a:latin typeface="Cambria Math" panose="02040503050406030204" pitchFamily="18" charset="0"/>
                                    </a:rPr>
                                    <m:t>12</m:t>
                                  </m:r>
                                </m:sup>
                              </m:sSup>
                            </m:den>
                          </m:f>
                        </m:e>
                      </m:d>
                      <m:r>
                        <a:rPr lang="en-US" b="0" i="1" smtClean="0">
                          <a:latin typeface="Cambria Math" panose="02040503050406030204" pitchFamily="18" charset="0"/>
                        </a:rPr>
                        <m:t>=58144</m:t>
                      </m:r>
                    </m:oMath>
                  </m:oMathPara>
                </a14:m>
                <a:endParaRPr lang="en-US" dirty="0"/>
              </a:p>
            </p:txBody>
          </p:sp>
        </mc:Choice>
        <mc:Fallback xmlns="">
          <p:sp>
            <p:nvSpPr>
              <p:cNvPr id="50" name="TextBox 49">
                <a:extLst>
                  <a:ext uri="{FF2B5EF4-FFF2-40B4-BE49-F238E27FC236}">
                    <a16:creationId xmlns:a16="http://schemas.microsoft.com/office/drawing/2014/main" id="{3639D7AA-C435-A1C1-877E-854261A53B5E}"/>
                  </a:ext>
                </a:extLst>
              </p:cNvPr>
              <p:cNvSpPr txBox="1">
                <a:spLocks noRot="1" noChangeAspect="1" noMove="1" noResize="1" noEditPoints="1" noAdjustHandles="1" noChangeArrowheads="1" noChangeShapeType="1" noTextEdit="1"/>
              </p:cNvSpPr>
              <p:nvPr/>
            </p:nvSpPr>
            <p:spPr>
              <a:xfrm>
                <a:off x="3952166" y="5654759"/>
                <a:ext cx="4144789" cy="6223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8AB1F7A2-675E-B616-41C0-1BE08C6AF976}"/>
                  </a:ext>
                </a:extLst>
              </p:cNvPr>
              <p:cNvSpPr txBox="1"/>
              <p:nvPr/>
            </p:nvSpPr>
            <p:spPr>
              <a:xfrm>
                <a:off x="135529" y="4244705"/>
                <a:ext cx="1428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5000</m:t>
                      </m:r>
                    </m:oMath>
                  </m:oMathPara>
                </a14:m>
                <a:endParaRPr lang="en-US" dirty="0"/>
              </a:p>
            </p:txBody>
          </p:sp>
        </mc:Choice>
        <mc:Fallback xmlns="">
          <p:sp>
            <p:nvSpPr>
              <p:cNvPr id="53" name="TextBox 52">
                <a:extLst>
                  <a:ext uri="{FF2B5EF4-FFF2-40B4-BE49-F238E27FC236}">
                    <a16:creationId xmlns:a16="http://schemas.microsoft.com/office/drawing/2014/main" id="{8AB1F7A2-675E-B616-41C0-1BE08C6AF976}"/>
                  </a:ext>
                </a:extLst>
              </p:cNvPr>
              <p:cNvSpPr txBox="1">
                <a:spLocks noRot="1" noChangeAspect="1" noMove="1" noResize="1" noEditPoints="1" noAdjustHandles="1" noChangeArrowheads="1" noChangeShapeType="1" noTextEdit="1"/>
              </p:cNvSpPr>
              <p:nvPr/>
            </p:nvSpPr>
            <p:spPr>
              <a:xfrm>
                <a:off x="135529" y="4244705"/>
                <a:ext cx="142862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03F421E-48D2-E392-795E-F1FC30A82A18}"/>
                  </a:ext>
                </a:extLst>
              </p:cNvPr>
              <p:cNvSpPr txBox="1"/>
              <p:nvPr/>
            </p:nvSpPr>
            <p:spPr>
              <a:xfrm>
                <a:off x="5616675" y="4273807"/>
                <a:ext cx="1428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5000</m:t>
                      </m:r>
                    </m:oMath>
                  </m:oMathPara>
                </a14:m>
                <a:endParaRPr lang="en-US" dirty="0"/>
              </a:p>
            </p:txBody>
          </p:sp>
        </mc:Choice>
        <mc:Fallback xmlns="">
          <p:sp>
            <p:nvSpPr>
              <p:cNvPr id="54" name="TextBox 53">
                <a:extLst>
                  <a:ext uri="{FF2B5EF4-FFF2-40B4-BE49-F238E27FC236}">
                    <a16:creationId xmlns:a16="http://schemas.microsoft.com/office/drawing/2014/main" id="{F03F421E-48D2-E392-795E-F1FC30A82A18}"/>
                  </a:ext>
                </a:extLst>
              </p:cNvPr>
              <p:cNvSpPr txBox="1">
                <a:spLocks noRot="1" noChangeAspect="1" noMove="1" noResize="1" noEditPoints="1" noAdjustHandles="1" noChangeArrowheads="1" noChangeShapeType="1" noTextEdit="1"/>
              </p:cNvSpPr>
              <p:nvPr/>
            </p:nvSpPr>
            <p:spPr>
              <a:xfrm>
                <a:off x="5616675" y="4273807"/>
                <a:ext cx="142862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9BCE0FC-A0FF-35E6-95BE-CEE6C335E8A8}"/>
                  </a:ext>
                </a:extLst>
              </p:cNvPr>
              <p:cNvSpPr txBox="1"/>
              <p:nvPr/>
            </p:nvSpPr>
            <p:spPr>
              <a:xfrm>
                <a:off x="10819457" y="4251258"/>
                <a:ext cx="142862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5000</m:t>
                      </m:r>
                    </m:oMath>
                  </m:oMathPara>
                </a14:m>
                <a:endParaRPr lang="en-US" dirty="0"/>
              </a:p>
            </p:txBody>
          </p:sp>
        </mc:Choice>
        <mc:Fallback xmlns="">
          <p:sp>
            <p:nvSpPr>
              <p:cNvPr id="55" name="TextBox 54">
                <a:extLst>
                  <a:ext uri="{FF2B5EF4-FFF2-40B4-BE49-F238E27FC236}">
                    <a16:creationId xmlns:a16="http://schemas.microsoft.com/office/drawing/2014/main" id="{D9BCE0FC-A0FF-35E6-95BE-CEE6C335E8A8}"/>
                  </a:ext>
                </a:extLst>
              </p:cNvPr>
              <p:cNvSpPr txBox="1">
                <a:spLocks noRot="1" noChangeAspect="1" noMove="1" noResize="1" noEditPoints="1" noAdjustHandles="1" noChangeArrowheads="1" noChangeShapeType="1" noTextEdit="1"/>
              </p:cNvSpPr>
              <p:nvPr/>
            </p:nvSpPr>
            <p:spPr>
              <a:xfrm>
                <a:off x="10819457" y="4251258"/>
                <a:ext cx="1428620" cy="369332"/>
              </a:xfrm>
              <a:prstGeom prst="rect">
                <a:avLst/>
              </a:prstGeom>
              <a:blipFill>
                <a:blip r:embed="rId7"/>
                <a:stretch>
                  <a:fillRect/>
                </a:stretch>
              </a:blipFill>
            </p:spPr>
            <p:txBody>
              <a:bodyPr/>
              <a:lstStyle/>
              <a:p>
                <a:r>
                  <a:rPr lang="en-US">
                    <a:noFill/>
                  </a:rPr>
                  <a:t> </a:t>
                </a:r>
              </a:p>
            </p:txBody>
          </p:sp>
        </mc:Fallback>
      </mc:AlternateContent>
      <p:sp>
        <p:nvSpPr>
          <p:cNvPr id="56" name="TextBox 55">
            <a:extLst>
              <a:ext uri="{FF2B5EF4-FFF2-40B4-BE49-F238E27FC236}">
                <a16:creationId xmlns:a16="http://schemas.microsoft.com/office/drawing/2014/main" id="{DF7096CF-C55E-0A86-0F00-3944D522CBC8}"/>
              </a:ext>
            </a:extLst>
          </p:cNvPr>
          <p:cNvSpPr txBox="1"/>
          <p:nvPr/>
        </p:nvSpPr>
        <p:spPr>
          <a:xfrm>
            <a:off x="4109052" y="1867507"/>
            <a:ext cx="920445" cy="307777"/>
          </a:xfrm>
          <a:prstGeom prst="rect">
            <a:avLst/>
          </a:prstGeom>
          <a:noFill/>
        </p:spPr>
        <p:txBody>
          <a:bodyPr wrap="none" rtlCol="0">
            <a:spAutoFit/>
          </a:bodyPr>
          <a:lstStyle/>
          <a:p>
            <a:r>
              <a:rPr lang="en-US" sz="1400" dirty="0"/>
              <a:t>Jan 2027</a:t>
            </a:r>
          </a:p>
        </p:txBody>
      </p:sp>
      <p:sp>
        <p:nvSpPr>
          <p:cNvPr id="57" name="TextBox 56">
            <a:extLst>
              <a:ext uri="{FF2B5EF4-FFF2-40B4-BE49-F238E27FC236}">
                <a16:creationId xmlns:a16="http://schemas.microsoft.com/office/drawing/2014/main" id="{39D954E3-C0BA-C310-7AF1-78F0288E0C51}"/>
              </a:ext>
            </a:extLst>
          </p:cNvPr>
          <p:cNvSpPr txBox="1"/>
          <p:nvPr/>
        </p:nvSpPr>
        <p:spPr>
          <a:xfrm>
            <a:off x="6832976" y="1876619"/>
            <a:ext cx="920445" cy="307777"/>
          </a:xfrm>
          <a:prstGeom prst="rect">
            <a:avLst/>
          </a:prstGeom>
          <a:noFill/>
        </p:spPr>
        <p:txBody>
          <a:bodyPr wrap="none" rtlCol="0">
            <a:spAutoFit/>
          </a:bodyPr>
          <a:lstStyle/>
          <a:p>
            <a:r>
              <a:rPr lang="en-US" sz="1400" dirty="0"/>
              <a:t>Jan 2028</a:t>
            </a:r>
          </a:p>
        </p:txBody>
      </p:sp>
      <p:sp>
        <p:nvSpPr>
          <p:cNvPr id="58" name="TextBox 57">
            <a:extLst>
              <a:ext uri="{FF2B5EF4-FFF2-40B4-BE49-F238E27FC236}">
                <a16:creationId xmlns:a16="http://schemas.microsoft.com/office/drawing/2014/main" id="{BC1A12A0-B847-8548-ECF3-32F10B43276E}"/>
              </a:ext>
            </a:extLst>
          </p:cNvPr>
          <p:cNvSpPr txBox="1"/>
          <p:nvPr/>
        </p:nvSpPr>
        <p:spPr>
          <a:xfrm>
            <a:off x="9719506" y="1838326"/>
            <a:ext cx="920445" cy="307777"/>
          </a:xfrm>
          <a:prstGeom prst="rect">
            <a:avLst/>
          </a:prstGeom>
          <a:noFill/>
        </p:spPr>
        <p:txBody>
          <a:bodyPr wrap="none" rtlCol="0">
            <a:spAutoFit/>
          </a:bodyPr>
          <a:lstStyle/>
          <a:p>
            <a:r>
              <a:rPr lang="en-US" sz="1400" dirty="0"/>
              <a:t>Jan 2029</a:t>
            </a:r>
          </a:p>
        </p:txBody>
      </p:sp>
      <p:sp>
        <p:nvSpPr>
          <p:cNvPr id="59" name="TextBox 58">
            <a:extLst>
              <a:ext uri="{FF2B5EF4-FFF2-40B4-BE49-F238E27FC236}">
                <a16:creationId xmlns:a16="http://schemas.microsoft.com/office/drawing/2014/main" id="{CC20F5F7-8509-F80B-4DDB-7C83E7376BFE}"/>
              </a:ext>
            </a:extLst>
          </p:cNvPr>
          <p:cNvSpPr txBox="1"/>
          <p:nvPr/>
        </p:nvSpPr>
        <p:spPr>
          <a:xfrm>
            <a:off x="5333545" y="1886692"/>
            <a:ext cx="1019831" cy="307777"/>
          </a:xfrm>
          <a:prstGeom prst="rect">
            <a:avLst/>
          </a:prstGeom>
          <a:noFill/>
        </p:spPr>
        <p:txBody>
          <a:bodyPr wrap="none" rtlCol="0">
            <a:spAutoFit/>
          </a:bodyPr>
          <a:lstStyle/>
          <a:p>
            <a:r>
              <a:rPr lang="en-US" sz="1400" dirty="0"/>
              <a:t>June 2027</a:t>
            </a:r>
          </a:p>
        </p:txBody>
      </p:sp>
      <p:sp>
        <p:nvSpPr>
          <p:cNvPr id="60" name="TextBox 59">
            <a:extLst>
              <a:ext uri="{FF2B5EF4-FFF2-40B4-BE49-F238E27FC236}">
                <a16:creationId xmlns:a16="http://schemas.microsoft.com/office/drawing/2014/main" id="{C9FF58D4-125D-DC32-78C5-9C3FB85D47B3}"/>
              </a:ext>
            </a:extLst>
          </p:cNvPr>
          <p:cNvSpPr txBox="1"/>
          <p:nvPr/>
        </p:nvSpPr>
        <p:spPr>
          <a:xfrm>
            <a:off x="8319461" y="1907475"/>
            <a:ext cx="1019831" cy="307777"/>
          </a:xfrm>
          <a:prstGeom prst="rect">
            <a:avLst/>
          </a:prstGeom>
          <a:noFill/>
        </p:spPr>
        <p:txBody>
          <a:bodyPr wrap="none" rtlCol="0">
            <a:spAutoFit/>
          </a:bodyPr>
          <a:lstStyle/>
          <a:p>
            <a:r>
              <a:rPr lang="en-US" sz="1400" dirty="0"/>
              <a:t>June 2028</a:t>
            </a:r>
          </a:p>
        </p:txBody>
      </p:sp>
    </p:spTree>
    <p:extLst>
      <p:ext uri="{BB962C8B-B14F-4D97-AF65-F5344CB8AC3E}">
        <p14:creationId xmlns:p14="http://schemas.microsoft.com/office/powerpoint/2010/main" val="40290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P spid="20" grpId="0"/>
      <p:bldP spid="21" grpId="0"/>
      <p:bldP spid="22" grpId="0"/>
      <p:bldP spid="23" grpId="0"/>
      <p:bldP spid="29" grpId="0"/>
      <p:bldP spid="30" grpId="0"/>
      <p:bldP spid="31" grpId="0"/>
      <p:bldP spid="32" grpId="0"/>
      <p:bldP spid="33" grpId="0"/>
      <p:bldP spid="36" grpId="0"/>
      <p:bldP spid="37" grpId="0"/>
      <p:bldP spid="38" grpId="0"/>
      <p:bldP spid="39" grpId="0"/>
      <p:bldP spid="41" grpId="0"/>
      <p:bldP spid="42" grpId="0"/>
      <p:bldP spid="44" grpId="0"/>
      <p:bldP spid="46" grpId="0"/>
      <p:bldP spid="49" grpId="0"/>
      <p:bldP spid="50" grpId="0"/>
      <p:bldP spid="53" grpId="0"/>
      <p:bldP spid="54" grpId="0"/>
      <p:bldP spid="55" grpId="0"/>
      <p:bldP spid="56" grpId="0"/>
      <p:bldP spid="57" grpId="0"/>
      <p:bldP spid="58" grpId="0"/>
      <p:bldP spid="59" grpId="0"/>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FD1F6D-AA2D-41A0-B697-B089B5D3EB68}"/>
              </a:ext>
            </a:extLst>
          </p:cNvPr>
          <p:cNvSpPr>
            <a:spLocks noGrp="1"/>
          </p:cNvSpPr>
          <p:nvPr>
            <p:ph type="body" sz="quarter" idx="12"/>
          </p:nvPr>
        </p:nvSpPr>
        <p:spPr/>
        <p:txBody>
          <a:bodyPr/>
          <a:lstStyle/>
          <a:p>
            <a:r>
              <a:rPr lang="en-US" dirty="0"/>
              <a:t>Advanced Financial Management | Time Value of Money</a:t>
            </a:r>
            <a:r>
              <a:rPr lang="en-GB" dirty="0"/>
              <a:t> – Interest rates and CFs</a:t>
            </a:r>
            <a:endParaRPr lang="pt-PT" dirty="0"/>
          </a:p>
        </p:txBody>
      </p:sp>
      <p:sp>
        <p:nvSpPr>
          <p:cNvPr id="3" name="Text Placeholder 2">
            <a:extLst>
              <a:ext uri="{FF2B5EF4-FFF2-40B4-BE49-F238E27FC236}">
                <a16:creationId xmlns:a16="http://schemas.microsoft.com/office/drawing/2014/main" id="{74EAE36A-10C4-4AB7-9DD5-20E4FA5C8F30}"/>
              </a:ext>
            </a:extLst>
          </p:cNvPr>
          <p:cNvSpPr>
            <a:spLocks noGrp="1"/>
          </p:cNvSpPr>
          <p:nvPr>
            <p:ph type="body" sz="quarter" idx="16"/>
          </p:nvPr>
        </p:nvSpPr>
        <p:spPr/>
        <p:txBody>
          <a:bodyPr/>
          <a:lstStyle/>
          <a:p>
            <a:r>
              <a:rPr lang="en-US" dirty="0"/>
              <a:t>Perpetuity and Annuities: summary</a:t>
            </a:r>
            <a:endParaRPr lang="pt-PT" dirty="0"/>
          </a:p>
        </p:txBody>
      </p:sp>
      <p:grpSp>
        <p:nvGrpSpPr>
          <p:cNvPr id="4" name="Group 11">
            <a:extLst>
              <a:ext uri="{FF2B5EF4-FFF2-40B4-BE49-F238E27FC236}">
                <a16:creationId xmlns:a16="http://schemas.microsoft.com/office/drawing/2014/main" id="{BEBA9EBF-7D8F-45FE-9EBB-F732E081B94C}"/>
              </a:ext>
            </a:extLst>
          </p:cNvPr>
          <p:cNvGrpSpPr/>
          <p:nvPr/>
        </p:nvGrpSpPr>
        <p:grpSpPr>
          <a:xfrm>
            <a:off x="2552821" y="1957362"/>
            <a:ext cx="4140000" cy="288000"/>
            <a:chOff x="5133000" y="1154855"/>
            <a:chExt cx="4500000" cy="296205"/>
          </a:xfrm>
        </p:grpSpPr>
        <p:sp>
          <p:nvSpPr>
            <p:cNvPr id="5" name="Rectangle 12">
              <a:extLst>
                <a:ext uri="{FF2B5EF4-FFF2-40B4-BE49-F238E27FC236}">
                  <a16:creationId xmlns:a16="http://schemas.microsoft.com/office/drawing/2014/main" id="{E7B85A69-7367-4982-A7A3-BFD520F3B17A}"/>
                </a:ext>
              </a:extLst>
            </p:cNvPr>
            <p:cNvSpPr>
              <a:spLocks/>
            </p:cNvSpPr>
            <p:nvPr/>
          </p:nvSpPr>
          <p:spPr bwMode="auto">
            <a:xfrm>
              <a:off x="5133000" y="1154855"/>
              <a:ext cx="4500000"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nchor="b">
              <a:noAutofit/>
            </a:bodyPr>
            <a:ls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a:lstStyle>
            <a:p>
              <a:pPr algn="ctr">
                <a:lnSpc>
                  <a:spcPct val="80000"/>
                </a:lnSpc>
              </a:pPr>
              <a:r>
                <a:rPr lang="pt-PT" sz="1600" b="1" dirty="0">
                  <a:latin typeface="Open Sans Light"/>
                  <a:ea typeface="Dotum" pitchFamily="34" charset="-127"/>
                  <a:cs typeface="Arial" pitchFamily="34" charset="0"/>
                  <a:sym typeface="Helvetica Neue UltraLight"/>
                </a:rPr>
                <a:t>With constant cash-flows</a:t>
              </a:r>
              <a:endParaRPr lang="pt-PT" sz="1200" dirty="0">
                <a:latin typeface="Open Sans Light"/>
                <a:ea typeface="Dotum" pitchFamily="34" charset="-127"/>
                <a:cs typeface="Arial" pitchFamily="34" charset="0"/>
                <a:sym typeface="Helvetica Neue UltraLight"/>
              </a:endParaRPr>
            </a:p>
          </p:txBody>
        </p:sp>
        <p:cxnSp>
          <p:nvCxnSpPr>
            <p:cNvPr id="6" name="Straight Connector 13">
              <a:extLst>
                <a:ext uri="{FF2B5EF4-FFF2-40B4-BE49-F238E27FC236}">
                  <a16:creationId xmlns:a16="http://schemas.microsoft.com/office/drawing/2014/main" id="{194430A7-B6D5-4F9A-BDAA-D23F3C63298B}"/>
                </a:ext>
              </a:extLst>
            </p:cNvPr>
            <p:cNvCxnSpPr/>
            <p:nvPr/>
          </p:nvCxnSpPr>
          <p:spPr bwMode="auto">
            <a:xfrm>
              <a:off x="5133000" y="1451060"/>
              <a:ext cx="4500000" cy="0"/>
            </a:xfrm>
            <a:prstGeom prst="line">
              <a:avLst/>
            </a:prstGeom>
            <a:solidFill>
              <a:srgbClr val="BBE0E3"/>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7" name="Group 11">
            <a:extLst>
              <a:ext uri="{FF2B5EF4-FFF2-40B4-BE49-F238E27FC236}">
                <a16:creationId xmlns:a16="http://schemas.microsoft.com/office/drawing/2014/main" id="{A142AFDE-E623-4588-99F4-0309D9BF0E2D}"/>
              </a:ext>
            </a:extLst>
          </p:cNvPr>
          <p:cNvGrpSpPr/>
          <p:nvPr/>
        </p:nvGrpSpPr>
        <p:grpSpPr>
          <a:xfrm>
            <a:off x="7083311" y="1957362"/>
            <a:ext cx="4140000" cy="288000"/>
            <a:chOff x="5133000" y="1154855"/>
            <a:chExt cx="4500000" cy="296205"/>
          </a:xfrm>
        </p:grpSpPr>
        <p:sp>
          <p:nvSpPr>
            <p:cNvPr id="8" name="Rectangle 12">
              <a:extLst>
                <a:ext uri="{FF2B5EF4-FFF2-40B4-BE49-F238E27FC236}">
                  <a16:creationId xmlns:a16="http://schemas.microsoft.com/office/drawing/2014/main" id="{39E05204-E0FC-4D5A-9614-F99D68701A61}"/>
                </a:ext>
              </a:extLst>
            </p:cNvPr>
            <p:cNvSpPr>
              <a:spLocks/>
            </p:cNvSpPr>
            <p:nvPr/>
          </p:nvSpPr>
          <p:spPr bwMode="auto">
            <a:xfrm>
              <a:off x="5133000" y="1154855"/>
              <a:ext cx="4500000" cy="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square" lIns="0" tIns="0" rIns="0" bIns="0" anchor="b">
              <a:noAutofit/>
            </a:bodyPr>
            <a:lstStyle>
              <a:defPPr>
                <a:defRPr lang="pt-PT"/>
              </a:defPPr>
              <a:lvl1pPr algn="l" defTabSz="457154" rtl="0" fontAlgn="base">
                <a:spcBef>
                  <a:spcPct val="0"/>
                </a:spcBef>
                <a:spcAft>
                  <a:spcPct val="0"/>
                </a:spcAft>
                <a:defRPr kern="1200">
                  <a:solidFill>
                    <a:schemeClr val="tx1"/>
                  </a:solidFill>
                  <a:latin typeface="Arial" pitchFamily="34" charset="0"/>
                  <a:ea typeface="Geneva" pitchFamily="-112" charset="-128"/>
                  <a:cs typeface="+mn-cs"/>
                </a:defRPr>
              </a:lvl1pPr>
              <a:lvl2pPr marL="457154" algn="l" defTabSz="457154" rtl="0" fontAlgn="base">
                <a:spcBef>
                  <a:spcPct val="0"/>
                </a:spcBef>
                <a:spcAft>
                  <a:spcPct val="0"/>
                </a:spcAft>
                <a:defRPr kern="1200">
                  <a:solidFill>
                    <a:schemeClr val="tx1"/>
                  </a:solidFill>
                  <a:latin typeface="Arial" pitchFamily="34" charset="0"/>
                  <a:ea typeface="Geneva" pitchFamily="-112" charset="-128"/>
                  <a:cs typeface="+mn-cs"/>
                </a:defRPr>
              </a:lvl2pPr>
              <a:lvl3pPr marL="914307" algn="l" defTabSz="457154" rtl="0" fontAlgn="base">
                <a:spcBef>
                  <a:spcPct val="0"/>
                </a:spcBef>
                <a:spcAft>
                  <a:spcPct val="0"/>
                </a:spcAft>
                <a:defRPr kern="1200">
                  <a:solidFill>
                    <a:schemeClr val="tx1"/>
                  </a:solidFill>
                  <a:latin typeface="Arial" pitchFamily="34" charset="0"/>
                  <a:ea typeface="Geneva" pitchFamily="-112" charset="-128"/>
                  <a:cs typeface="+mn-cs"/>
                </a:defRPr>
              </a:lvl3pPr>
              <a:lvl4pPr marL="1371461" algn="l" defTabSz="457154" rtl="0" fontAlgn="base">
                <a:spcBef>
                  <a:spcPct val="0"/>
                </a:spcBef>
                <a:spcAft>
                  <a:spcPct val="0"/>
                </a:spcAft>
                <a:defRPr kern="1200">
                  <a:solidFill>
                    <a:schemeClr val="tx1"/>
                  </a:solidFill>
                  <a:latin typeface="Arial" pitchFamily="34" charset="0"/>
                  <a:ea typeface="Geneva" pitchFamily="-112" charset="-128"/>
                  <a:cs typeface="+mn-cs"/>
                </a:defRPr>
              </a:lvl4pPr>
              <a:lvl5pPr marL="1828614" algn="l" defTabSz="457154" rtl="0" fontAlgn="base">
                <a:spcBef>
                  <a:spcPct val="0"/>
                </a:spcBef>
                <a:spcAft>
                  <a:spcPct val="0"/>
                </a:spcAft>
                <a:defRPr kern="1200">
                  <a:solidFill>
                    <a:schemeClr val="tx1"/>
                  </a:solidFill>
                  <a:latin typeface="Arial" pitchFamily="34" charset="0"/>
                  <a:ea typeface="Geneva" pitchFamily="-112" charset="-128"/>
                  <a:cs typeface="+mn-cs"/>
                </a:defRPr>
              </a:lvl5pPr>
              <a:lvl6pPr marL="2285768" algn="l" defTabSz="914307" rtl="0" eaLnBrk="1" latinLnBrk="0" hangingPunct="1">
                <a:defRPr kern="1200">
                  <a:solidFill>
                    <a:schemeClr val="tx1"/>
                  </a:solidFill>
                  <a:latin typeface="Arial" pitchFamily="34" charset="0"/>
                  <a:ea typeface="Geneva" pitchFamily="-112" charset="-128"/>
                  <a:cs typeface="+mn-cs"/>
                </a:defRPr>
              </a:lvl6pPr>
              <a:lvl7pPr marL="2742921" algn="l" defTabSz="914307" rtl="0" eaLnBrk="1" latinLnBrk="0" hangingPunct="1">
                <a:defRPr kern="1200">
                  <a:solidFill>
                    <a:schemeClr val="tx1"/>
                  </a:solidFill>
                  <a:latin typeface="Arial" pitchFamily="34" charset="0"/>
                  <a:ea typeface="Geneva" pitchFamily="-112" charset="-128"/>
                  <a:cs typeface="+mn-cs"/>
                </a:defRPr>
              </a:lvl7pPr>
              <a:lvl8pPr marL="3200074" algn="l" defTabSz="914307" rtl="0" eaLnBrk="1" latinLnBrk="0" hangingPunct="1">
                <a:defRPr kern="1200">
                  <a:solidFill>
                    <a:schemeClr val="tx1"/>
                  </a:solidFill>
                  <a:latin typeface="Arial" pitchFamily="34" charset="0"/>
                  <a:ea typeface="Geneva" pitchFamily="-112" charset="-128"/>
                  <a:cs typeface="+mn-cs"/>
                </a:defRPr>
              </a:lvl8pPr>
              <a:lvl9pPr marL="3657227" algn="l" defTabSz="914307" rtl="0" eaLnBrk="1" latinLnBrk="0" hangingPunct="1">
                <a:defRPr kern="1200">
                  <a:solidFill>
                    <a:schemeClr val="tx1"/>
                  </a:solidFill>
                  <a:latin typeface="Arial" pitchFamily="34" charset="0"/>
                  <a:ea typeface="Geneva" pitchFamily="-112" charset="-128"/>
                  <a:cs typeface="+mn-cs"/>
                </a:defRPr>
              </a:lvl9pPr>
            </a:lstStyle>
            <a:p>
              <a:pPr algn="ctr">
                <a:lnSpc>
                  <a:spcPct val="80000"/>
                </a:lnSpc>
              </a:pPr>
              <a:r>
                <a:rPr lang="pt-PT" sz="1600" b="1" dirty="0">
                  <a:latin typeface="Open Sans Light"/>
                  <a:ea typeface="Dotum" pitchFamily="34" charset="-127"/>
                  <a:cs typeface="Arial" pitchFamily="34" charset="0"/>
                  <a:sym typeface="Helvetica Neue UltraLight"/>
                </a:rPr>
                <a:t>With cash-flows growing at a constant rate</a:t>
              </a:r>
              <a:endParaRPr lang="pt-PT" sz="1200" dirty="0">
                <a:latin typeface="Open Sans Light"/>
                <a:ea typeface="Dotum" pitchFamily="34" charset="-127"/>
                <a:cs typeface="Arial" pitchFamily="34" charset="0"/>
                <a:sym typeface="Helvetica Neue UltraLight"/>
              </a:endParaRPr>
            </a:p>
          </p:txBody>
        </p:sp>
        <p:cxnSp>
          <p:nvCxnSpPr>
            <p:cNvPr id="9" name="Straight Connector 13">
              <a:extLst>
                <a:ext uri="{FF2B5EF4-FFF2-40B4-BE49-F238E27FC236}">
                  <a16:creationId xmlns:a16="http://schemas.microsoft.com/office/drawing/2014/main" id="{C03F35DE-0D69-4558-A36A-90DCEA559359}"/>
                </a:ext>
              </a:extLst>
            </p:cNvPr>
            <p:cNvCxnSpPr/>
            <p:nvPr/>
          </p:nvCxnSpPr>
          <p:spPr bwMode="auto">
            <a:xfrm>
              <a:off x="5133000" y="1451060"/>
              <a:ext cx="4500000" cy="0"/>
            </a:xfrm>
            <a:prstGeom prst="line">
              <a:avLst/>
            </a:prstGeom>
            <a:solidFill>
              <a:srgbClr val="BBE0E3"/>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0" name="Arrow: Pentagon 9">
            <a:extLst>
              <a:ext uri="{FF2B5EF4-FFF2-40B4-BE49-F238E27FC236}">
                <a16:creationId xmlns:a16="http://schemas.microsoft.com/office/drawing/2014/main" id="{01DAAC53-6674-4915-A773-7650F60808E1}"/>
              </a:ext>
            </a:extLst>
          </p:cNvPr>
          <p:cNvSpPr/>
          <p:nvPr/>
        </p:nvSpPr>
        <p:spPr bwMode="auto">
          <a:xfrm>
            <a:off x="392270" y="2340195"/>
            <a:ext cx="1620000" cy="1440000"/>
          </a:xfrm>
          <a:prstGeom prst="homePlate">
            <a:avLst>
              <a:gd name="adj" fmla="val 15138"/>
            </a:avLst>
          </a:prstGeom>
          <a:solidFill>
            <a:srgbClr val="18497F"/>
          </a:solidFill>
          <a:ln w="12700" cap="flat" cmpd="sng" algn="ctr">
            <a:noFill/>
            <a:prstDash val="solid"/>
            <a:round/>
            <a:headEnd type="none" w="med" len="med"/>
            <a:tailEnd type="none" w="med" len="med"/>
          </a:ln>
          <a:effectLst>
            <a:outerShdw blurRad="57785" dist="33020" dir="3180000" algn="ctr">
              <a:srgbClr val="000000">
                <a:alpha val="30000"/>
              </a:srgbClr>
            </a:outerShdw>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Open Sans Light"/>
                <a:ea typeface="ヒラギノ角ゴ ProN W3" charset="0"/>
                <a:cs typeface="ヒラギノ角ゴ ProN W3" charset="0"/>
                <a:sym typeface="Arial" charset="0"/>
              </a:rPr>
              <a:t>Stream of perpetual cash-flows</a:t>
            </a:r>
            <a:endParaRPr kumimoji="0" lang="en-US" b="0" i="1" u="none" strike="noStrike" cap="none" normalizeH="0" dirty="0">
              <a:ln>
                <a:noFill/>
              </a:ln>
              <a:solidFill>
                <a:schemeClr val="bg1"/>
              </a:solidFill>
              <a:effectLst/>
              <a:latin typeface="Open Sans Light"/>
              <a:ea typeface="ヒラギノ角ゴ ProN W3" charset="0"/>
              <a:cs typeface="ヒラギノ角ゴ ProN W3" charset="0"/>
              <a:sym typeface="Arial" charset="0"/>
            </a:endParaRPr>
          </a:p>
        </p:txBody>
      </p:sp>
      <p:sp>
        <p:nvSpPr>
          <p:cNvPr id="11" name="Arrow: Pentagon 10">
            <a:extLst>
              <a:ext uri="{FF2B5EF4-FFF2-40B4-BE49-F238E27FC236}">
                <a16:creationId xmlns:a16="http://schemas.microsoft.com/office/drawing/2014/main" id="{DD5E5ABF-9B09-4830-ACCB-1BF6E9537699}"/>
              </a:ext>
            </a:extLst>
          </p:cNvPr>
          <p:cNvSpPr/>
          <p:nvPr/>
        </p:nvSpPr>
        <p:spPr bwMode="auto">
          <a:xfrm>
            <a:off x="392270" y="3868866"/>
            <a:ext cx="1620000" cy="1440000"/>
          </a:xfrm>
          <a:prstGeom prst="homePlate">
            <a:avLst>
              <a:gd name="adj" fmla="val 15138"/>
            </a:avLst>
          </a:prstGeom>
          <a:solidFill>
            <a:srgbClr val="18497F"/>
          </a:solidFill>
          <a:ln w="12700" cap="flat" cmpd="sng" algn="ctr">
            <a:noFill/>
            <a:prstDash val="solid"/>
            <a:round/>
            <a:headEnd type="none" w="med" len="med"/>
            <a:tailEnd type="none" w="med" len="med"/>
          </a:ln>
          <a:effectLst>
            <a:outerShdw blurRad="57785" dist="33020" dir="3180000" algn="ctr">
              <a:srgbClr val="000000">
                <a:alpha val="30000"/>
              </a:srgbClr>
            </a:outerShdw>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Open Sans Light"/>
                <a:ea typeface="ヒラギノ角ゴ ProN W3" charset="0"/>
                <a:cs typeface="ヒラギノ角ゴ ProN W3" charset="0"/>
                <a:sym typeface="Arial" charset="0"/>
              </a:rPr>
              <a:t>Strea</a:t>
            </a:r>
            <a:r>
              <a:rPr lang="en-US" dirty="0">
                <a:solidFill>
                  <a:schemeClr val="bg1"/>
                </a:solidFill>
                <a:latin typeface="Open Sans Light"/>
                <a:ea typeface="ヒラギノ角ゴ ProN W3" charset="0"/>
                <a:cs typeface="ヒラギノ角ゴ ProN W3" charset="0"/>
                <a:sym typeface="Arial" charset="0"/>
              </a:rPr>
              <a:t>m of cash-flows for a limited number of periods</a:t>
            </a:r>
            <a:endParaRPr kumimoji="0" lang="pt-PT" b="0" u="none" strike="noStrike" cap="none" normalizeH="0" baseline="0" dirty="0">
              <a:ln>
                <a:noFill/>
              </a:ln>
              <a:solidFill>
                <a:schemeClr val="bg1"/>
              </a:solidFill>
              <a:effectLst/>
              <a:latin typeface="Open Sans Light"/>
              <a:ea typeface="ヒラギノ角ゴ ProN W3" charset="0"/>
              <a:cs typeface="ヒラギノ角ゴ ProN W3" charset="0"/>
              <a:sym typeface="Arial" charset="0"/>
            </a:endParaRPr>
          </a:p>
        </p:txBody>
      </p:sp>
      <p:graphicFrame>
        <p:nvGraphicFramePr>
          <p:cNvPr id="16" name="Table 15">
            <a:extLst>
              <a:ext uri="{FF2B5EF4-FFF2-40B4-BE49-F238E27FC236}">
                <a16:creationId xmlns:a16="http://schemas.microsoft.com/office/drawing/2014/main" id="{6F304FA3-C89E-43F1-9384-0709E449744F}"/>
              </a:ext>
            </a:extLst>
          </p:cNvPr>
          <p:cNvGraphicFramePr>
            <a:graphicFrameLocks noGrp="1"/>
          </p:cNvGraphicFramePr>
          <p:nvPr>
            <p:extLst>
              <p:ext uri="{D42A27DB-BD31-4B8C-83A1-F6EECF244321}">
                <p14:modId xmlns:p14="http://schemas.microsoft.com/office/powerpoint/2010/main" val="2491918101"/>
              </p:ext>
            </p:extLst>
          </p:nvPr>
        </p:nvGraphicFramePr>
        <p:xfrm>
          <a:off x="3265076" y="2880195"/>
          <a:ext cx="2088000" cy="63168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385352491"/>
                    </a:ext>
                  </a:extLst>
                </a:gridCol>
                <a:gridCol w="252000">
                  <a:extLst>
                    <a:ext uri="{9D8B030D-6E8A-4147-A177-3AD203B41FA5}">
                      <a16:colId xmlns:a16="http://schemas.microsoft.com/office/drawing/2014/main" val="1710661174"/>
                    </a:ext>
                  </a:extLst>
                </a:gridCol>
                <a:gridCol w="756000">
                  <a:extLst>
                    <a:ext uri="{9D8B030D-6E8A-4147-A177-3AD203B41FA5}">
                      <a16:colId xmlns:a16="http://schemas.microsoft.com/office/drawing/2014/main" val="656383679"/>
                    </a:ext>
                  </a:extLst>
                </a:gridCol>
              </a:tblGrid>
              <a:tr h="172776">
                <a:tc rowSpan="2">
                  <a:txBody>
                    <a:bodyPr/>
                    <a:lstStyle/>
                    <a:p>
                      <a:pPr algn="r"/>
                      <a:r>
                        <a:rPr lang="en-US" sz="1600" b="0" dirty="0">
                          <a:latin typeface="Open Sans Light"/>
                        </a:rPr>
                        <a:t>PV of Perpetuity</a:t>
                      </a:r>
                      <a:r>
                        <a:rPr lang="en-US" sz="1600" b="0" baseline="-25000" dirty="0">
                          <a:latin typeface="Open Sans Light"/>
                        </a:rPr>
                        <a:t> </a:t>
                      </a:r>
                      <a:endParaRPr lang="pt-PT" sz="1600" b="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pt-PT" sz="1600" b="0" dirty="0">
                          <a:latin typeface="Open Sans Light"/>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dirty="0">
                          <a:latin typeface="Open Sans Light"/>
                        </a:rPr>
                        <a:t>CF</a:t>
                      </a:r>
                      <a:r>
                        <a:rPr lang="en-US" sz="1600" b="0" baseline="-25000" dirty="0">
                          <a:latin typeface="Open Sans Light"/>
                        </a:rPr>
                        <a:t>1</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47643"/>
                  </a:ext>
                </a:extLst>
              </a:tr>
              <a:tr h="172776">
                <a:tc vMerge="1">
                  <a:txBody>
                    <a:bodyPr/>
                    <a:lstStyle/>
                    <a:p>
                      <a:endParaRPr lang="pt-PT"/>
                    </a:p>
                  </a:txBody>
                  <a:tcPr/>
                </a:tc>
                <a:tc vMerge="1">
                  <a:txBody>
                    <a:bodyPr/>
                    <a:lstStyle/>
                    <a:p>
                      <a:endParaRPr lang="pt-PT"/>
                    </a:p>
                  </a:txBody>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r</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0826810"/>
                  </a:ext>
                </a:extLst>
              </a:tr>
            </a:tbl>
          </a:graphicData>
        </a:graphic>
      </p:graphicFrame>
      <p:graphicFrame>
        <p:nvGraphicFramePr>
          <p:cNvPr id="17" name="Table 16">
            <a:extLst>
              <a:ext uri="{FF2B5EF4-FFF2-40B4-BE49-F238E27FC236}">
                <a16:creationId xmlns:a16="http://schemas.microsoft.com/office/drawing/2014/main" id="{C07E8132-AD83-4C3D-B6E2-827BAF23710B}"/>
              </a:ext>
            </a:extLst>
          </p:cNvPr>
          <p:cNvGraphicFramePr>
            <a:graphicFrameLocks noGrp="1"/>
          </p:cNvGraphicFramePr>
          <p:nvPr/>
        </p:nvGraphicFramePr>
        <p:xfrm>
          <a:off x="7083311" y="2877196"/>
          <a:ext cx="2412000" cy="631680"/>
        </p:xfrm>
        <a:graphic>
          <a:graphicData uri="http://schemas.openxmlformats.org/drawingml/2006/table">
            <a:tbl>
              <a:tblPr firstRow="1" bandRow="1">
                <a:tableStyleId>{5940675A-B579-460E-94D1-54222C63F5DA}</a:tableStyleId>
              </a:tblPr>
              <a:tblGrid>
                <a:gridCol w="1404000">
                  <a:extLst>
                    <a:ext uri="{9D8B030D-6E8A-4147-A177-3AD203B41FA5}">
                      <a16:colId xmlns:a16="http://schemas.microsoft.com/office/drawing/2014/main" val="385352491"/>
                    </a:ext>
                  </a:extLst>
                </a:gridCol>
                <a:gridCol w="252000">
                  <a:extLst>
                    <a:ext uri="{9D8B030D-6E8A-4147-A177-3AD203B41FA5}">
                      <a16:colId xmlns:a16="http://schemas.microsoft.com/office/drawing/2014/main" val="1710661174"/>
                    </a:ext>
                  </a:extLst>
                </a:gridCol>
                <a:gridCol w="756000">
                  <a:extLst>
                    <a:ext uri="{9D8B030D-6E8A-4147-A177-3AD203B41FA5}">
                      <a16:colId xmlns:a16="http://schemas.microsoft.com/office/drawing/2014/main" val="656383679"/>
                    </a:ext>
                  </a:extLst>
                </a:gridCol>
              </a:tblGrid>
              <a:tr h="172776">
                <a:tc rowSpan="2">
                  <a:txBody>
                    <a:bodyPr/>
                    <a:lstStyle/>
                    <a:p>
                      <a:pPr algn="r"/>
                      <a:r>
                        <a:rPr lang="en-US" sz="1600" b="0" dirty="0">
                          <a:latin typeface="Open Sans Light"/>
                        </a:rPr>
                        <a:t>PV of growing Perpetuity</a:t>
                      </a:r>
                      <a:r>
                        <a:rPr lang="en-US" sz="1600" b="0" baseline="-25000" dirty="0">
                          <a:latin typeface="Open Sans Light"/>
                        </a:rPr>
                        <a:t> </a:t>
                      </a:r>
                      <a:endParaRPr lang="pt-PT" sz="1600" b="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pt-PT" sz="1600" b="0" dirty="0">
                          <a:latin typeface="Open Sans Light"/>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dirty="0">
                          <a:latin typeface="Open Sans Light"/>
                        </a:rPr>
                        <a:t>CF</a:t>
                      </a:r>
                      <a:r>
                        <a:rPr lang="en-US" sz="1600" b="0" baseline="-25000" dirty="0">
                          <a:latin typeface="Open Sans Light"/>
                        </a:rPr>
                        <a:t>1</a:t>
                      </a:r>
                      <a:endParaRPr lang="pt-PT" sz="1600" b="0" baseline="-25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47643"/>
                  </a:ext>
                </a:extLst>
              </a:tr>
              <a:tr h="172776">
                <a:tc vMerge="1">
                  <a:txBody>
                    <a:bodyPr/>
                    <a:lstStyle/>
                    <a:p>
                      <a:endParaRPr lang="pt-PT"/>
                    </a:p>
                  </a:txBody>
                  <a:tcPr/>
                </a:tc>
                <a:tc vMerge="1">
                  <a:txBody>
                    <a:bodyPr/>
                    <a:lstStyle/>
                    <a:p>
                      <a:endParaRPr lang="pt-PT"/>
                    </a:p>
                  </a:txBody>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r-g</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0826810"/>
                  </a:ext>
                </a:extLst>
              </a:tr>
            </a:tbl>
          </a:graphicData>
        </a:graphic>
      </p:graphicFrame>
      <p:graphicFrame>
        <p:nvGraphicFramePr>
          <p:cNvPr id="18" name="Table 17">
            <a:extLst>
              <a:ext uri="{FF2B5EF4-FFF2-40B4-BE49-F238E27FC236}">
                <a16:creationId xmlns:a16="http://schemas.microsoft.com/office/drawing/2014/main" id="{9D76E196-B5C9-4A84-9C5F-C52568B906EE}"/>
              </a:ext>
            </a:extLst>
          </p:cNvPr>
          <p:cNvGraphicFramePr>
            <a:graphicFrameLocks noGrp="1"/>
          </p:cNvGraphicFramePr>
          <p:nvPr>
            <p:extLst>
              <p:ext uri="{D42A27DB-BD31-4B8C-83A1-F6EECF244321}">
                <p14:modId xmlns:p14="http://schemas.microsoft.com/office/powerpoint/2010/main" val="3999079065"/>
              </p:ext>
            </p:extLst>
          </p:nvPr>
        </p:nvGraphicFramePr>
        <p:xfrm>
          <a:off x="3265076" y="4296798"/>
          <a:ext cx="2736000" cy="631680"/>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385352491"/>
                    </a:ext>
                  </a:extLst>
                </a:gridCol>
                <a:gridCol w="180000">
                  <a:extLst>
                    <a:ext uri="{9D8B030D-6E8A-4147-A177-3AD203B41FA5}">
                      <a16:colId xmlns:a16="http://schemas.microsoft.com/office/drawing/2014/main" val="1710661174"/>
                    </a:ext>
                  </a:extLst>
                </a:gridCol>
                <a:gridCol w="396000">
                  <a:extLst>
                    <a:ext uri="{9D8B030D-6E8A-4147-A177-3AD203B41FA5}">
                      <a16:colId xmlns:a16="http://schemas.microsoft.com/office/drawing/2014/main" val="656383679"/>
                    </a:ext>
                  </a:extLst>
                </a:gridCol>
                <a:gridCol w="504000">
                  <a:extLst>
                    <a:ext uri="{9D8B030D-6E8A-4147-A177-3AD203B41FA5}">
                      <a16:colId xmlns:a16="http://schemas.microsoft.com/office/drawing/2014/main" val="1206687850"/>
                    </a:ext>
                  </a:extLst>
                </a:gridCol>
                <a:gridCol w="648000">
                  <a:extLst>
                    <a:ext uri="{9D8B030D-6E8A-4147-A177-3AD203B41FA5}">
                      <a16:colId xmlns:a16="http://schemas.microsoft.com/office/drawing/2014/main" val="385912430"/>
                    </a:ext>
                  </a:extLst>
                </a:gridCol>
              </a:tblGrid>
              <a:tr h="172776">
                <a:tc rowSpan="2">
                  <a:txBody>
                    <a:bodyPr/>
                    <a:lstStyle/>
                    <a:p>
                      <a:pPr algn="r"/>
                      <a:r>
                        <a:rPr lang="en-US" sz="1600" b="0" dirty="0">
                          <a:latin typeface="Open Sans Light"/>
                        </a:rPr>
                        <a:t>PV of Annuity</a:t>
                      </a:r>
                      <a:r>
                        <a:rPr lang="en-US" sz="1600" b="0" baseline="-25000" dirty="0">
                          <a:latin typeface="Open Sans Light"/>
                        </a:rPr>
                        <a:t> </a:t>
                      </a:r>
                      <a:endParaRPr lang="pt-PT" sz="1600" b="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pt-PT" sz="1600" b="0" dirty="0">
                          <a:latin typeface="Open Sans Light"/>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dirty="0">
                          <a:latin typeface="Open Sans Light"/>
                        </a:rPr>
                        <a:t>CF</a:t>
                      </a:r>
                      <a:r>
                        <a:rPr lang="en-US" sz="1600" b="0" baseline="-25000" dirty="0">
                          <a:latin typeface="Open Sans Light"/>
                        </a:rPr>
                        <a:t>1</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x  1-</a:t>
                      </a:r>
                      <a:endParaRPr lang="pt-PT" sz="1600" b="0" baseline="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1</a:t>
                      </a:r>
                      <a:endParaRPr lang="pt-PT" sz="1600" b="0" baseline="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47643"/>
                  </a:ext>
                </a:extLst>
              </a:tr>
              <a:tr h="172776">
                <a:tc vMerge="1">
                  <a:txBody>
                    <a:bodyPr/>
                    <a:lstStyle/>
                    <a:p>
                      <a:endParaRPr lang="pt-PT"/>
                    </a:p>
                  </a:txBody>
                  <a:tcPr/>
                </a:tc>
                <a:tc vMerge="1">
                  <a:txBody>
                    <a:bodyPr/>
                    <a:lstStyle/>
                    <a:p>
                      <a:endParaRPr lang="pt-PT"/>
                    </a:p>
                  </a:txBody>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r</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endParaRPr lang="pt-PT" sz="1600" b="1"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(1+r)</a:t>
                      </a:r>
                      <a:r>
                        <a:rPr lang="en-US" sz="1600" b="0" baseline="30000" dirty="0">
                          <a:latin typeface="Open Sans Light"/>
                        </a:rPr>
                        <a:t>n</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0826810"/>
                  </a:ext>
                </a:extLst>
              </a:tr>
            </a:tbl>
          </a:graphicData>
        </a:graphic>
      </p:graphicFrame>
      <p:sp>
        <p:nvSpPr>
          <p:cNvPr id="19" name="Double Bracket 18">
            <a:extLst>
              <a:ext uri="{FF2B5EF4-FFF2-40B4-BE49-F238E27FC236}">
                <a16:creationId xmlns:a16="http://schemas.microsoft.com/office/drawing/2014/main" id="{AA628C8A-5851-4B0E-B973-A8CDA2D933D7}"/>
              </a:ext>
            </a:extLst>
          </p:cNvPr>
          <p:cNvSpPr/>
          <p:nvPr/>
        </p:nvSpPr>
        <p:spPr>
          <a:xfrm>
            <a:off x="5081230" y="4327387"/>
            <a:ext cx="963806" cy="5705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PT" b="1"/>
          </a:p>
        </p:txBody>
      </p:sp>
      <p:graphicFrame>
        <p:nvGraphicFramePr>
          <p:cNvPr id="20" name="Table 19">
            <a:extLst>
              <a:ext uri="{FF2B5EF4-FFF2-40B4-BE49-F238E27FC236}">
                <a16:creationId xmlns:a16="http://schemas.microsoft.com/office/drawing/2014/main" id="{AEF6FBA4-65D6-4C0E-8620-3A2A95D25136}"/>
              </a:ext>
            </a:extLst>
          </p:cNvPr>
          <p:cNvGraphicFramePr>
            <a:graphicFrameLocks noGrp="1"/>
          </p:cNvGraphicFramePr>
          <p:nvPr/>
        </p:nvGraphicFramePr>
        <p:xfrm>
          <a:off x="7083311" y="4296798"/>
          <a:ext cx="3132000" cy="631680"/>
        </p:xfrm>
        <a:graphic>
          <a:graphicData uri="http://schemas.openxmlformats.org/drawingml/2006/table">
            <a:tbl>
              <a:tblPr firstRow="1" bandRow="1">
                <a:tableStyleId>{5940675A-B579-460E-94D1-54222C63F5DA}</a:tableStyleId>
              </a:tblPr>
              <a:tblGrid>
                <a:gridCol w="1404000">
                  <a:extLst>
                    <a:ext uri="{9D8B030D-6E8A-4147-A177-3AD203B41FA5}">
                      <a16:colId xmlns:a16="http://schemas.microsoft.com/office/drawing/2014/main" val="385352491"/>
                    </a:ext>
                  </a:extLst>
                </a:gridCol>
                <a:gridCol w="180000">
                  <a:extLst>
                    <a:ext uri="{9D8B030D-6E8A-4147-A177-3AD203B41FA5}">
                      <a16:colId xmlns:a16="http://schemas.microsoft.com/office/drawing/2014/main" val="1710661174"/>
                    </a:ext>
                  </a:extLst>
                </a:gridCol>
                <a:gridCol w="396000">
                  <a:extLst>
                    <a:ext uri="{9D8B030D-6E8A-4147-A177-3AD203B41FA5}">
                      <a16:colId xmlns:a16="http://schemas.microsoft.com/office/drawing/2014/main" val="656383679"/>
                    </a:ext>
                  </a:extLst>
                </a:gridCol>
                <a:gridCol w="504000">
                  <a:extLst>
                    <a:ext uri="{9D8B030D-6E8A-4147-A177-3AD203B41FA5}">
                      <a16:colId xmlns:a16="http://schemas.microsoft.com/office/drawing/2014/main" val="1206687850"/>
                    </a:ext>
                  </a:extLst>
                </a:gridCol>
                <a:gridCol w="648000">
                  <a:extLst>
                    <a:ext uri="{9D8B030D-6E8A-4147-A177-3AD203B41FA5}">
                      <a16:colId xmlns:a16="http://schemas.microsoft.com/office/drawing/2014/main" val="385912430"/>
                    </a:ext>
                  </a:extLst>
                </a:gridCol>
              </a:tblGrid>
              <a:tr h="172776">
                <a:tc rowSpan="2">
                  <a:txBody>
                    <a:bodyPr/>
                    <a:lstStyle/>
                    <a:p>
                      <a:pPr algn="r"/>
                      <a:r>
                        <a:rPr lang="en-US" sz="1600" b="0" dirty="0">
                          <a:latin typeface="Open Sans Light"/>
                        </a:rPr>
                        <a:t>PV of growing Annuity</a:t>
                      </a:r>
                      <a:r>
                        <a:rPr lang="en-US" sz="1600" b="0" baseline="-25000" dirty="0">
                          <a:latin typeface="Open Sans Light"/>
                        </a:rPr>
                        <a:t> </a:t>
                      </a:r>
                      <a:endParaRPr lang="pt-PT" sz="1600" b="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pt-PT" sz="1600" b="0" dirty="0">
                          <a:latin typeface="Open Sans Light"/>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dirty="0">
                          <a:latin typeface="Open Sans Light"/>
                        </a:rPr>
                        <a:t>CF</a:t>
                      </a:r>
                      <a:r>
                        <a:rPr lang="en-US" sz="1600" b="0" baseline="-25000" dirty="0">
                          <a:latin typeface="Open Sans Light"/>
                        </a:rPr>
                        <a:t>1</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x  1-</a:t>
                      </a:r>
                      <a:endParaRPr lang="pt-PT" sz="1600" b="0" baseline="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(1+g)</a:t>
                      </a:r>
                      <a:r>
                        <a:rPr lang="en-US" sz="1600" b="0" baseline="30000" dirty="0">
                          <a:latin typeface="Open Sans Light"/>
                        </a:rPr>
                        <a:t>n</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147643"/>
                  </a:ext>
                </a:extLst>
              </a:tr>
              <a:tr h="172776">
                <a:tc vMerge="1">
                  <a:txBody>
                    <a:bodyPr/>
                    <a:lstStyle/>
                    <a:p>
                      <a:endParaRPr lang="pt-PT"/>
                    </a:p>
                  </a:txBody>
                  <a:tcPr/>
                </a:tc>
                <a:tc vMerge="1">
                  <a:txBody>
                    <a:bodyPr/>
                    <a:lstStyle/>
                    <a:p>
                      <a:endParaRPr lang="pt-PT"/>
                    </a:p>
                  </a:txBody>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r-g</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endParaRPr lang="pt-PT" sz="1600" b="1"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154" rtl="0" eaLnBrk="1" fontAlgn="auto" latinLnBrk="0" hangingPunct="1">
                        <a:lnSpc>
                          <a:spcPct val="100000"/>
                        </a:lnSpc>
                        <a:spcBef>
                          <a:spcPts val="0"/>
                        </a:spcBef>
                        <a:spcAft>
                          <a:spcPts val="0"/>
                        </a:spcAft>
                        <a:buClrTx/>
                        <a:buSzTx/>
                        <a:buFontTx/>
                        <a:buNone/>
                        <a:tabLst/>
                        <a:defRPr/>
                      </a:pPr>
                      <a:r>
                        <a:rPr lang="en-US" sz="1600" b="0" baseline="0" dirty="0">
                          <a:latin typeface="Open Sans Light"/>
                        </a:rPr>
                        <a:t>(1+r)</a:t>
                      </a:r>
                      <a:r>
                        <a:rPr lang="en-US" sz="1600" b="0" baseline="30000" dirty="0">
                          <a:latin typeface="Open Sans Light"/>
                        </a:rPr>
                        <a:t>n</a:t>
                      </a:r>
                      <a:endParaRPr lang="pt-PT" sz="1600" b="0" baseline="30000" dirty="0">
                        <a:latin typeface="Open Sans Light"/>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0826810"/>
                  </a:ext>
                </a:extLst>
              </a:tr>
            </a:tbl>
          </a:graphicData>
        </a:graphic>
      </p:graphicFrame>
      <p:sp>
        <p:nvSpPr>
          <p:cNvPr id="21" name="Double Bracket 20">
            <a:extLst>
              <a:ext uri="{FF2B5EF4-FFF2-40B4-BE49-F238E27FC236}">
                <a16:creationId xmlns:a16="http://schemas.microsoft.com/office/drawing/2014/main" id="{449EF67F-6BA3-47F8-B16E-91D3813BBF7C}"/>
              </a:ext>
            </a:extLst>
          </p:cNvPr>
          <p:cNvSpPr/>
          <p:nvPr/>
        </p:nvSpPr>
        <p:spPr>
          <a:xfrm>
            <a:off x="9306282" y="4327387"/>
            <a:ext cx="963806" cy="57050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pt-PT" b="1"/>
          </a:p>
        </p:txBody>
      </p:sp>
      <p:grpSp>
        <p:nvGrpSpPr>
          <p:cNvPr id="26" name="Group 25">
            <a:extLst>
              <a:ext uri="{FF2B5EF4-FFF2-40B4-BE49-F238E27FC236}">
                <a16:creationId xmlns:a16="http://schemas.microsoft.com/office/drawing/2014/main" id="{2E4DB8FB-2AA5-4A43-A31D-FEFC99FEAB91}"/>
              </a:ext>
            </a:extLst>
          </p:cNvPr>
          <p:cNvGrpSpPr/>
          <p:nvPr/>
        </p:nvGrpSpPr>
        <p:grpSpPr>
          <a:xfrm>
            <a:off x="9153311" y="2835935"/>
            <a:ext cx="2410039" cy="540000"/>
            <a:chOff x="6554872" y="3132189"/>
            <a:chExt cx="2410039" cy="540000"/>
          </a:xfrm>
        </p:grpSpPr>
        <p:sp>
          <p:nvSpPr>
            <p:cNvPr id="27" name="Oval 26">
              <a:extLst>
                <a:ext uri="{FF2B5EF4-FFF2-40B4-BE49-F238E27FC236}">
                  <a16:creationId xmlns:a16="http://schemas.microsoft.com/office/drawing/2014/main" id="{99784909-BEAD-4950-BC4E-9322992955FC}"/>
                </a:ext>
              </a:extLst>
            </p:cNvPr>
            <p:cNvSpPr/>
            <p:nvPr/>
          </p:nvSpPr>
          <p:spPr bwMode="auto">
            <a:xfrm>
              <a:off x="6554872" y="3330189"/>
              <a:ext cx="144000" cy="144000"/>
            </a:xfrm>
            <a:prstGeom prst="ellipse">
              <a:avLst/>
            </a:prstGeom>
            <a:noFill/>
            <a:ln w="12700" cap="flat" cmpd="sng" algn="ctr">
              <a:solidFill>
                <a:srgbClr val="18497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cxnSp>
          <p:nvCxnSpPr>
            <p:cNvPr id="28" name="Straight Connector 27">
              <a:extLst>
                <a:ext uri="{FF2B5EF4-FFF2-40B4-BE49-F238E27FC236}">
                  <a16:creationId xmlns:a16="http://schemas.microsoft.com/office/drawing/2014/main" id="{50419FF8-7820-4AF0-A143-013B80500AF3}"/>
                </a:ext>
              </a:extLst>
            </p:cNvPr>
            <p:cNvCxnSpPr>
              <a:cxnSpLocks/>
              <a:stCxn id="27" idx="6"/>
              <a:endCxn id="29" idx="1"/>
            </p:cNvCxnSpPr>
            <p:nvPr/>
          </p:nvCxnSpPr>
          <p:spPr>
            <a:xfrm>
              <a:off x="6698872" y="3402189"/>
              <a:ext cx="340075" cy="0"/>
            </a:xfrm>
            <a:prstGeom prst="line">
              <a:avLst/>
            </a:prstGeom>
            <a:ln>
              <a:solidFill>
                <a:srgbClr val="18497F"/>
              </a:solidFill>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4C8AC262-DAFC-4D0E-A912-0781FDE31F17}"/>
                </a:ext>
              </a:extLst>
            </p:cNvPr>
            <p:cNvSpPr/>
            <p:nvPr/>
          </p:nvSpPr>
          <p:spPr bwMode="auto">
            <a:xfrm>
              <a:off x="7038947" y="3132189"/>
              <a:ext cx="1925964" cy="5400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en-US" sz="1100" dirty="0">
                  <a:latin typeface="Open Sans Light"/>
                  <a:ea typeface="ヒラギノ角ゴ ProN W3" charset="0"/>
                  <a:cs typeface="ヒラギノ角ゴ ProN W3" charset="0"/>
                  <a:sym typeface="Arial" charset="0"/>
                </a:rPr>
                <a:t>When there is growth in cash-flows, the cash-flow that must be used in the formulas is the first one in the stream</a:t>
              </a:r>
              <a:endParaRPr kumimoji="0" lang="pt-PT" sz="1100" b="0" i="0" u="none" strike="noStrike" cap="none" normalizeH="0" baseline="0" dirty="0">
                <a:ln>
                  <a:noFill/>
                </a:ln>
                <a:effectLst/>
                <a:latin typeface="Open Sans Light"/>
                <a:ea typeface="ヒラギノ角ゴ ProN W3" charset="0"/>
                <a:cs typeface="ヒラギノ角ゴ ProN W3" charset="0"/>
                <a:sym typeface="Arial" charset="0"/>
              </a:endParaRPr>
            </a:p>
          </p:txBody>
        </p:sp>
      </p:grpSp>
      <p:grpSp>
        <p:nvGrpSpPr>
          <p:cNvPr id="47" name="Group 46">
            <a:extLst>
              <a:ext uri="{FF2B5EF4-FFF2-40B4-BE49-F238E27FC236}">
                <a16:creationId xmlns:a16="http://schemas.microsoft.com/office/drawing/2014/main" id="{85D8A503-A003-442F-9032-6440D5F4D9A5}"/>
              </a:ext>
            </a:extLst>
          </p:cNvPr>
          <p:cNvGrpSpPr/>
          <p:nvPr/>
        </p:nvGrpSpPr>
        <p:grpSpPr>
          <a:xfrm>
            <a:off x="1956356" y="3936825"/>
            <a:ext cx="2085447" cy="1079943"/>
            <a:chOff x="1956356" y="3936825"/>
            <a:chExt cx="2085447" cy="1079943"/>
          </a:xfrm>
        </p:grpSpPr>
        <p:sp>
          <p:nvSpPr>
            <p:cNvPr id="35" name="Oval 34">
              <a:extLst>
                <a:ext uri="{FF2B5EF4-FFF2-40B4-BE49-F238E27FC236}">
                  <a16:creationId xmlns:a16="http://schemas.microsoft.com/office/drawing/2014/main" id="{E4EB1173-2C27-44C9-8B32-4D84A59A55B1}"/>
                </a:ext>
              </a:extLst>
            </p:cNvPr>
            <p:cNvSpPr/>
            <p:nvPr/>
          </p:nvSpPr>
          <p:spPr bwMode="auto">
            <a:xfrm>
              <a:off x="3681803" y="4296797"/>
              <a:ext cx="360000" cy="360000"/>
            </a:xfrm>
            <a:prstGeom prst="ellipse">
              <a:avLst/>
            </a:prstGeom>
            <a:noFill/>
            <a:ln w="12700" cap="flat" cmpd="sng" algn="ctr">
              <a:solidFill>
                <a:srgbClr val="18497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PT"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cxnSp>
          <p:nvCxnSpPr>
            <p:cNvPr id="36" name="Straight Connector 35">
              <a:extLst>
                <a:ext uri="{FF2B5EF4-FFF2-40B4-BE49-F238E27FC236}">
                  <a16:creationId xmlns:a16="http://schemas.microsoft.com/office/drawing/2014/main" id="{1DD5DF79-097B-45B8-AC7B-138141A0B0B8}"/>
                </a:ext>
              </a:extLst>
            </p:cNvPr>
            <p:cNvCxnSpPr>
              <a:cxnSpLocks/>
              <a:stCxn id="35" idx="2"/>
              <a:endCxn id="37" idx="3"/>
            </p:cNvCxnSpPr>
            <p:nvPr/>
          </p:nvCxnSpPr>
          <p:spPr>
            <a:xfrm flipH="1">
              <a:off x="3491857" y="4476797"/>
              <a:ext cx="189946" cy="0"/>
            </a:xfrm>
            <a:prstGeom prst="line">
              <a:avLst/>
            </a:prstGeom>
            <a:ln>
              <a:solidFill>
                <a:srgbClr val="18497F"/>
              </a:solidFill>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6A7C91E8-C6F5-458D-AA42-23BABDBE25C0}"/>
                </a:ext>
              </a:extLst>
            </p:cNvPr>
            <p:cNvSpPr/>
            <p:nvPr/>
          </p:nvSpPr>
          <p:spPr bwMode="auto">
            <a:xfrm>
              <a:off x="1956356" y="3936825"/>
              <a:ext cx="1535501" cy="1079943"/>
            </a:xfrm>
            <a:prstGeom prst="rect">
              <a:avLst/>
            </a:prstGeom>
            <a:no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n-US" sz="1100" dirty="0">
                  <a:latin typeface="Open Sans Light"/>
                  <a:ea typeface="ヒラギノ角ゴ ProN W3" charset="0"/>
                  <a:cs typeface="ヒラギノ角ゴ ProN W3" charset="0"/>
                  <a:sym typeface="Arial" charset="0"/>
                </a:rPr>
                <a:t>These formulas provide the present value represented in the period right before the first payment, not necessarily today</a:t>
              </a:r>
              <a:endParaRPr kumimoji="0" lang="pt-PT" sz="1100" b="0" i="0" u="none" strike="noStrike" cap="none" normalizeH="0" baseline="0" dirty="0">
                <a:ln>
                  <a:noFill/>
                </a:ln>
                <a:effectLst/>
                <a:latin typeface="Open Sans Light"/>
                <a:ea typeface="ヒラギノ角ゴ ProN W3" charset="0"/>
                <a:cs typeface="ヒラギノ角ゴ ProN W3" charset="0"/>
                <a:sym typeface="Arial" charset="0"/>
              </a:endParaRPr>
            </a:p>
          </p:txBody>
        </p:sp>
      </p:grpSp>
    </p:spTree>
    <p:custDataLst>
      <p:tags r:id="rId1"/>
    </p:custDataLst>
    <p:extLst>
      <p:ext uri="{BB962C8B-B14F-4D97-AF65-F5344CB8AC3E}">
        <p14:creationId xmlns:p14="http://schemas.microsoft.com/office/powerpoint/2010/main" val="40405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03D972-C357-44F1-B9C6-947157AA95B3}"/>
              </a:ext>
            </a:extLst>
          </p:cNvPr>
          <p:cNvSpPr/>
          <p:nvPr/>
        </p:nvSpPr>
        <p:spPr>
          <a:xfrm>
            <a:off x="336000" y="1656413"/>
            <a:ext cx="11520000" cy="455233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1FEFBD0-6524-430F-8396-0042DAF553C8}"/>
              </a:ext>
            </a:extLst>
          </p:cNvPr>
          <p:cNvSpPr>
            <a:spLocks noGrp="1"/>
          </p:cNvSpPr>
          <p:nvPr>
            <p:ph type="title"/>
          </p:nvPr>
        </p:nvSpPr>
        <p:spPr/>
        <p:txBody>
          <a:bodyPr/>
          <a:lstStyle/>
          <a:p>
            <a:r>
              <a:rPr lang="en-GB" dirty="0"/>
              <a:t>How to apply the formulas correctly</a:t>
            </a:r>
          </a:p>
        </p:txBody>
      </p:sp>
      <p:sp>
        <p:nvSpPr>
          <p:cNvPr id="3" name="Content Placeholder 2">
            <a:extLst>
              <a:ext uri="{FF2B5EF4-FFF2-40B4-BE49-F238E27FC236}">
                <a16:creationId xmlns:a16="http://schemas.microsoft.com/office/drawing/2014/main" id="{70402757-D08B-4B36-B3D4-CBE80E4DE40F}"/>
              </a:ext>
            </a:extLst>
          </p:cNvPr>
          <p:cNvSpPr>
            <a:spLocks noGrp="1"/>
          </p:cNvSpPr>
          <p:nvPr>
            <p:ph idx="1"/>
          </p:nvPr>
        </p:nvSpPr>
        <p:spPr/>
        <p:txBody>
          <a:bodyPr/>
          <a:lstStyle/>
          <a:p>
            <a:pPr>
              <a:lnSpc>
                <a:spcPct val="100000"/>
              </a:lnSpc>
            </a:pPr>
            <a:endParaRPr lang="en-US" dirty="0"/>
          </a:p>
          <a:p>
            <a:pPr>
              <a:lnSpc>
                <a:spcPct val="100000"/>
              </a:lnSpc>
            </a:pPr>
            <a:r>
              <a:rPr lang="en-US" dirty="0"/>
              <a:t>Formulas assume the first cash-flow accrues </a:t>
            </a:r>
            <a:r>
              <a:rPr lang="en-US" b="1" u="sng" dirty="0"/>
              <a:t>at the end </a:t>
            </a:r>
            <a:r>
              <a:rPr lang="en-US" dirty="0"/>
              <a:t>of the </a:t>
            </a:r>
            <a:r>
              <a:rPr lang="en-US"/>
              <a:t>first period!</a:t>
            </a:r>
            <a:endParaRPr lang="en-US" dirty="0"/>
          </a:p>
          <a:p>
            <a:pPr lvl="1">
              <a:lnSpc>
                <a:spcPct val="100000"/>
              </a:lnSpc>
            </a:pPr>
            <a:r>
              <a:rPr lang="en-US" dirty="0"/>
              <a:t>Remember to apply the formulas taking this into account</a:t>
            </a:r>
          </a:p>
          <a:p>
            <a:pPr>
              <a:lnSpc>
                <a:spcPct val="100000"/>
              </a:lnSpc>
            </a:pPr>
            <a:r>
              <a:rPr lang="en-US" dirty="0"/>
              <a:t>Use effective rates</a:t>
            </a:r>
          </a:p>
          <a:p>
            <a:pPr>
              <a:lnSpc>
                <a:spcPct val="100000"/>
              </a:lnSpc>
            </a:pPr>
            <a:r>
              <a:rPr lang="en-US" b="1" dirty="0"/>
              <a:t>Consistency is key!</a:t>
            </a:r>
            <a:r>
              <a:rPr lang="en-US" dirty="0"/>
              <a:t> </a:t>
            </a:r>
          </a:p>
          <a:p>
            <a:pPr lvl="1">
              <a:lnSpc>
                <a:spcPct val="100000"/>
              </a:lnSpc>
            </a:pPr>
            <a:r>
              <a:rPr lang="en-US" dirty="0"/>
              <a:t>Frequency of payments, discount rates and growth rates should be the same (e.g. with monthly payments, use monthly discount and growth rates).</a:t>
            </a:r>
          </a:p>
          <a:p>
            <a:pPr lvl="2">
              <a:lnSpc>
                <a:spcPct val="100000"/>
              </a:lnSpc>
            </a:pPr>
            <a:r>
              <a:rPr lang="en-US" b="1" dirty="0"/>
              <a:t>Note:</a:t>
            </a:r>
            <a:r>
              <a:rPr lang="en-US" dirty="0"/>
              <a:t> the frequency of payments dictates what rates you should use</a:t>
            </a:r>
          </a:p>
          <a:p>
            <a:pPr lvl="1">
              <a:lnSpc>
                <a:spcPct val="100000"/>
              </a:lnSpc>
            </a:pPr>
            <a:r>
              <a:rPr lang="en-US" dirty="0"/>
              <a:t>Discount nominal cash-flows with nominal interest rates and discount real cash-flows with real interest rates! </a:t>
            </a:r>
          </a:p>
          <a:p>
            <a:endParaRPr lang="en-US" dirty="0"/>
          </a:p>
        </p:txBody>
      </p:sp>
      <p:sp>
        <p:nvSpPr>
          <p:cNvPr id="6" name="Text Placeholder 3">
            <a:extLst>
              <a:ext uri="{FF2B5EF4-FFF2-40B4-BE49-F238E27FC236}">
                <a16:creationId xmlns:a16="http://schemas.microsoft.com/office/drawing/2014/main" id="{11069419-7371-49F5-BC3B-CDF2AD8116A6}"/>
              </a:ext>
            </a:extLst>
          </p:cNvPr>
          <p:cNvSpPr>
            <a:spLocks noGrp="1"/>
          </p:cNvSpPr>
          <p:nvPr>
            <p:ph type="body" sz="quarter" idx="13"/>
          </p:nvPr>
        </p:nvSpPr>
        <p:spPr/>
        <p:txBody>
          <a:bodyPr/>
          <a:lstStyle/>
          <a:p>
            <a:r>
              <a:rPr lang="en-GB" dirty="0"/>
              <a:t>Advanced Financial Management | Time Value of Money – Interest rates and CFs</a:t>
            </a:r>
          </a:p>
        </p:txBody>
      </p:sp>
      <p:sp>
        <p:nvSpPr>
          <p:cNvPr id="8" name="Rectangle 7">
            <a:extLst>
              <a:ext uri="{FF2B5EF4-FFF2-40B4-BE49-F238E27FC236}">
                <a16:creationId xmlns:a16="http://schemas.microsoft.com/office/drawing/2014/main" id="{782E32E2-3102-4ACC-BB6A-199BFB5468AC}"/>
              </a:ext>
            </a:extLst>
          </p:cNvPr>
          <p:cNvSpPr/>
          <p:nvPr/>
        </p:nvSpPr>
        <p:spPr>
          <a:xfrm>
            <a:off x="636107" y="1377685"/>
            <a:ext cx="1606164" cy="551551"/>
          </a:xfrm>
          <a:prstGeom prst="rect">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Computation</a:t>
            </a:r>
          </a:p>
        </p:txBody>
      </p:sp>
    </p:spTree>
    <p:custDataLst>
      <p:tags r:id="rId1"/>
    </p:custDataLst>
    <p:extLst>
      <p:ext uri="{BB962C8B-B14F-4D97-AF65-F5344CB8AC3E}">
        <p14:creationId xmlns:p14="http://schemas.microsoft.com/office/powerpoint/2010/main" val="29524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BBA992-DF83-F719-2171-07AF4BAE91B9}"/>
              </a:ext>
            </a:extLst>
          </p:cNvPr>
          <p:cNvSpPr>
            <a:spLocks noGrp="1"/>
          </p:cNvSpPr>
          <p:nvPr>
            <p:ph type="body" sz="quarter" idx="12"/>
          </p:nvPr>
        </p:nvSpPr>
        <p:spPr/>
        <p:txBody>
          <a:bodyPr/>
          <a:lstStyle/>
          <a:p>
            <a:r>
              <a:rPr lang="en-US" dirty="0"/>
              <a:t>Advanced Financial Management | Time Value of Money</a:t>
            </a:r>
            <a:r>
              <a:rPr lang="en-GB" dirty="0"/>
              <a:t> – Interest rates and CFs</a:t>
            </a:r>
            <a:endParaRPr lang="pt-PT" dirty="0"/>
          </a:p>
          <a:p>
            <a:endParaRPr lang="en-US" dirty="0"/>
          </a:p>
        </p:txBody>
      </p:sp>
      <p:sp>
        <p:nvSpPr>
          <p:cNvPr id="5" name="Text Placeholder 4">
            <a:extLst>
              <a:ext uri="{FF2B5EF4-FFF2-40B4-BE49-F238E27FC236}">
                <a16:creationId xmlns:a16="http://schemas.microsoft.com/office/drawing/2014/main" id="{1C5C7F47-0A2B-9802-1B42-F9DD2FE26BCE}"/>
              </a:ext>
            </a:extLst>
          </p:cNvPr>
          <p:cNvSpPr>
            <a:spLocks noGrp="1"/>
          </p:cNvSpPr>
          <p:nvPr>
            <p:ph type="body" sz="quarter" idx="16"/>
          </p:nvPr>
        </p:nvSpPr>
        <p:spPr/>
        <p:txBody>
          <a:bodyPr/>
          <a:lstStyle/>
          <a:p>
            <a:r>
              <a:rPr lang="en-US" dirty="0"/>
              <a:t>Proof of perpetuity formula</a:t>
            </a:r>
          </a:p>
        </p:txBody>
      </p:sp>
      <p:cxnSp>
        <p:nvCxnSpPr>
          <p:cNvPr id="7" name="Straight Connector 6">
            <a:extLst>
              <a:ext uri="{FF2B5EF4-FFF2-40B4-BE49-F238E27FC236}">
                <a16:creationId xmlns:a16="http://schemas.microsoft.com/office/drawing/2014/main" id="{F881F69C-B676-E561-0410-5A6A79A47BA1}"/>
              </a:ext>
            </a:extLst>
          </p:cNvPr>
          <p:cNvCxnSpPr>
            <a:cxnSpLocks/>
          </p:cNvCxnSpPr>
          <p:nvPr/>
        </p:nvCxnSpPr>
        <p:spPr>
          <a:xfrm>
            <a:off x="517793" y="2335575"/>
            <a:ext cx="10961783" cy="1"/>
          </a:xfrm>
          <a:prstGeom prst="line">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1627DAAE-956D-AFAF-40FC-51E36E4D7CB5}"/>
              </a:ext>
            </a:extLst>
          </p:cNvPr>
          <p:cNvCxnSpPr>
            <a:cxnSpLocks/>
          </p:cNvCxnSpPr>
          <p:nvPr/>
        </p:nvCxnSpPr>
        <p:spPr>
          <a:xfrm>
            <a:off x="2721167" y="2225407"/>
            <a:ext cx="0" cy="220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19E093D-1DDD-46E0-6CD5-8BF0D6B2BA48}"/>
              </a:ext>
            </a:extLst>
          </p:cNvPr>
          <p:cNvCxnSpPr>
            <a:cxnSpLocks/>
          </p:cNvCxnSpPr>
          <p:nvPr/>
        </p:nvCxnSpPr>
        <p:spPr>
          <a:xfrm>
            <a:off x="5122844" y="2247440"/>
            <a:ext cx="0" cy="220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31EF4BF-6104-6456-5255-DEDA2AB2429C}"/>
              </a:ext>
            </a:extLst>
          </p:cNvPr>
          <p:cNvCxnSpPr>
            <a:cxnSpLocks/>
          </p:cNvCxnSpPr>
          <p:nvPr/>
        </p:nvCxnSpPr>
        <p:spPr>
          <a:xfrm>
            <a:off x="7256444" y="2225407"/>
            <a:ext cx="0" cy="220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17214EA-E452-760E-1E66-76CB3F1C7592}"/>
              </a:ext>
            </a:extLst>
          </p:cNvPr>
          <p:cNvCxnSpPr>
            <a:cxnSpLocks/>
          </p:cNvCxnSpPr>
          <p:nvPr/>
        </p:nvCxnSpPr>
        <p:spPr>
          <a:xfrm>
            <a:off x="9204593" y="2225407"/>
            <a:ext cx="0" cy="22033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79AA624-DAE9-8AAD-C6DC-BDF57ED65853}"/>
              </a:ext>
            </a:extLst>
          </p:cNvPr>
          <p:cNvCxnSpPr>
            <a:cxnSpLocks/>
          </p:cNvCxnSpPr>
          <p:nvPr/>
        </p:nvCxnSpPr>
        <p:spPr>
          <a:xfrm>
            <a:off x="10844271" y="2225407"/>
            <a:ext cx="0" cy="220337"/>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FDF54D7-EF97-425D-76EB-21E14C2155BD}"/>
                  </a:ext>
                </a:extLst>
              </p:cNvPr>
              <p:cNvSpPr txBox="1"/>
              <p:nvPr/>
            </p:nvSpPr>
            <p:spPr>
              <a:xfrm>
                <a:off x="2615112" y="1838241"/>
                <a:ext cx="21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17" name="TextBox 16">
                <a:extLst>
                  <a:ext uri="{FF2B5EF4-FFF2-40B4-BE49-F238E27FC236}">
                    <a16:creationId xmlns:a16="http://schemas.microsoft.com/office/drawing/2014/main" id="{FFDF54D7-EF97-425D-76EB-21E14C2155BD}"/>
                  </a:ext>
                </a:extLst>
              </p:cNvPr>
              <p:cNvSpPr txBox="1">
                <a:spLocks noRot="1" noChangeAspect="1" noMove="1" noResize="1" noEditPoints="1" noAdjustHandles="1" noChangeArrowheads="1" noChangeShapeType="1" noTextEdit="1"/>
              </p:cNvSpPr>
              <p:nvPr/>
            </p:nvSpPr>
            <p:spPr>
              <a:xfrm>
                <a:off x="2615112" y="1838241"/>
                <a:ext cx="212109" cy="276999"/>
              </a:xfrm>
              <a:prstGeom prst="rect">
                <a:avLst/>
              </a:prstGeom>
              <a:blipFill>
                <a:blip r:embed="rId2"/>
                <a:stretch>
                  <a:fillRect l="-25714" r="-17143"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CAB01BA-EBF7-E2ED-AFC1-F1841F83987A}"/>
                  </a:ext>
                </a:extLst>
              </p:cNvPr>
              <p:cNvSpPr txBox="1"/>
              <p:nvPr/>
            </p:nvSpPr>
            <p:spPr>
              <a:xfrm>
                <a:off x="5016789" y="1776857"/>
                <a:ext cx="21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18" name="TextBox 17">
                <a:extLst>
                  <a:ext uri="{FF2B5EF4-FFF2-40B4-BE49-F238E27FC236}">
                    <a16:creationId xmlns:a16="http://schemas.microsoft.com/office/drawing/2014/main" id="{9CAB01BA-EBF7-E2ED-AFC1-F1841F83987A}"/>
                  </a:ext>
                </a:extLst>
              </p:cNvPr>
              <p:cNvSpPr txBox="1">
                <a:spLocks noRot="1" noChangeAspect="1" noMove="1" noResize="1" noEditPoints="1" noAdjustHandles="1" noChangeArrowheads="1" noChangeShapeType="1" noTextEdit="1"/>
              </p:cNvSpPr>
              <p:nvPr/>
            </p:nvSpPr>
            <p:spPr>
              <a:xfrm>
                <a:off x="5016789" y="1776857"/>
                <a:ext cx="212109" cy="276999"/>
              </a:xfrm>
              <a:prstGeom prst="rect">
                <a:avLst/>
              </a:prstGeom>
              <a:blipFill>
                <a:blip r:embed="rId3"/>
                <a:stretch>
                  <a:fillRect l="-25714" r="-17143"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92C4378-A1FB-26EF-4EAF-CEAD8680EDA9}"/>
                  </a:ext>
                </a:extLst>
              </p:cNvPr>
              <p:cNvSpPr txBox="1"/>
              <p:nvPr/>
            </p:nvSpPr>
            <p:spPr>
              <a:xfrm>
                <a:off x="7150389" y="1754824"/>
                <a:ext cx="21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19" name="TextBox 18">
                <a:extLst>
                  <a:ext uri="{FF2B5EF4-FFF2-40B4-BE49-F238E27FC236}">
                    <a16:creationId xmlns:a16="http://schemas.microsoft.com/office/drawing/2014/main" id="{E92C4378-A1FB-26EF-4EAF-CEAD8680EDA9}"/>
                  </a:ext>
                </a:extLst>
              </p:cNvPr>
              <p:cNvSpPr txBox="1">
                <a:spLocks noRot="1" noChangeAspect="1" noMove="1" noResize="1" noEditPoints="1" noAdjustHandles="1" noChangeArrowheads="1" noChangeShapeType="1" noTextEdit="1"/>
              </p:cNvSpPr>
              <p:nvPr/>
            </p:nvSpPr>
            <p:spPr>
              <a:xfrm>
                <a:off x="7150389" y="1754824"/>
                <a:ext cx="212109" cy="276999"/>
              </a:xfrm>
              <a:prstGeom prst="rect">
                <a:avLst/>
              </a:prstGeom>
              <a:blipFill>
                <a:blip r:embed="rId4"/>
                <a:stretch>
                  <a:fillRect l="-25714" r="-17143"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BD260B7-83A7-42F8-1271-71584FAF0662}"/>
                  </a:ext>
                </a:extLst>
              </p:cNvPr>
              <p:cNvSpPr txBox="1"/>
              <p:nvPr/>
            </p:nvSpPr>
            <p:spPr>
              <a:xfrm>
                <a:off x="9071880" y="1761124"/>
                <a:ext cx="21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20" name="TextBox 19">
                <a:extLst>
                  <a:ext uri="{FF2B5EF4-FFF2-40B4-BE49-F238E27FC236}">
                    <a16:creationId xmlns:a16="http://schemas.microsoft.com/office/drawing/2014/main" id="{8BD260B7-83A7-42F8-1271-71584FAF0662}"/>
                  </a:ext>
                </a:extLst>
              </p:cNvPr>
              <p:cNvSpPr txBox="1">
                <a:spLocks noRot="1" noChangeAspect="1" noMove="1" noResize="1" noEditPoints="1" noAdjustHandles="1" noChangeArrowheads="1" noChangeShapeType="1" noTextEdit="1"/>
              </p:cNvSpPr>
              <p:nvPr/>
            </p:nvSpPr>
            <p:spPr>
              <a:xfrm>
                <a:off x="9071880" y="1761124"/>
                <a:ext cx="212109" cy="276999"/>
              </a:xfrm>
              <a:prstGeom prst="rect">
                <a:avLst/>
              </a:prstGeom>
              <a:blipFill>
                <a:blip r:embed="rId5"/>
                <a:stretch>
                  <a:fillRect l="-22857" r="-20000"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16B4CB8-A161-2A54-AF18-BCFEB9C99013}"/>
                  </a:ext>
                </a:extLst>
              </p:cNvPr>
              <p:cNvSpPr txBox="1"/>
              <p:nvPr/>
            </p:nvSpPr>
            <p:spPr>
              <a:xfrm>
                <a:off x="10738216" y="1754823"/>
                <a:ext cx="21210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en-US" dirty="0"/>
              </a:p>
            </p:txBody>
          </p:sp>
        </mc:Choice>
        <mc:Fallback xmlns="">
          <p:sp>
            <p:nvSpPr>
              <p:cNvPr id="21" name="TextBox 20">
                <a:extLst>
                  <a:ext uri="{FF2B5EF4-FFF2-40B4-BE49-F238E27FC236}">
                    <a16:creationId xmlns:a16="http://schemas.microsoft.com/office/drawing/2014/main" id="{A16B4CB8-A161-2A54-AF18-BCFEB9C99013}"/>
                  </a:ext>
                </a:extLst>
              </p:cNvPr>
              <p:cNvSpPr txBox="1">
                <a:spLocks noRot="1" noChangeAspect="1" noMove="1" noResize="1" noEditPoints="1" noAdjustHandles="1" noChangeArrowheads="1" noChangeShapeType="1" noTextEdit="1"/>
              </p:cNvSpPr>
              <p:nvPr/>
            </p:nvSpPr>
            <p:spPr>
              <a:xfrm>
                <a:off x="10738216" y="1754823"/>
                <a:ext cx="212109" cy="276999"/>
              </a:xfrm>
              <a:prstGeom prst="rect">
                <a:avLst/>
              </a:prstGeom>
              <a:blipFill>
                <a:blip r:embed="rId6"/>
                <a:stretch>
                  <a:fillRect l="-26471" r="-20588" b="-8889"/>
                </a:stretch>
              </a:blipFill>
            </p:spPr>
            <p:txBody>
              <a:bodyPr/>
              <a:lstStyle/>
              <a:p>
                <a:r>
                  <a:rPr lang="en-US">
                    <a:noFill/>
                  </a:rPr>
                  <a:t> </a:t>
                </a:r>
              </a:p>
            </p:txBody>
          </p:sp>
        </mc:Fallback>
      </mc:AlternateContent>
      <p:pic>
        <p:nvPicPr>
          <p:cNvPr id="24" name="Graphic 23" descr="Man outline">
            <a:extLst>
              <a:ext uri="{FF2B5EF4-FFF2-40B4-BE49-F238E27FC236}">
                <a16:creationId xmlns:a16="http://schemas.microsoft.com/office/drawing/2014/main" id="{2AEE427E-7326-F841-8B2A-59AFD49423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4337" y="1606219"/>
            <a:ext cx="651831" cy="651831"/>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D29C355-ECD0-CBB6-EB55-B3F98F0ADFF8}"/>
                  </a:ext>
                </a:extLst>
              </p:cNvPr>
              <p:cNvSpPr txBox="1"/>
              <p:nvPr/>
            </p:nvSpPr>
            <p:spPr>
              <a:xfrm>
                <a:off x="4546235" y="3149180"/>
                <a:ext cx="2904898" cy="559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e>
                              </m:d>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m:oMathPara>
                </a14:m>
                <a:endParaRPr lang="en-US" dirty="0"/>
              </a:p>
            </p:txBody>
          </p:sp>
        </mc:Choice>
        <mc:Fallback xmlns="">
          <p:sp>
            <p:nvSpPr>
              <p:cNvPr id="25" name="TextBox 24">
                <a:extLst>
                  <a:ext uri="{FF2B5EF4-FFF2-40B4-BE49-F238E27FC236}">
                    <a16:creationId xmlns:a16="http://schemas.microsoft.com/office/drawing/2014/main" id="{9D29C355-ECD0-CBB6-EB55-B3F98F0ADFF8}"/>
                  </a:ext>
                </a:extLst>
              </p:cNvPr>
              <p:cNvSpPr txBox="1">
                <a:spLocks noRot="1" noChangeAspect="1" noMove="1" noResize="1" noEditPoints="1" noAdjustHandles="1" noChangeArrowheads="1" noChangeShapeType="1" noTextEdit="1"/>
              </p:cNvSpPr>
              <p:nvPr/>
            </p:nvSpPr>
            <p:spPr>
              <a:xfrm>
                <a:off x="4546235" y="3149180"/>
                <a:ext cx="2904898" cy="55964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1C65F51-5C14-6E04-E8DC-9414CA30A544}"/>
                  </a:ext>
                </a:extLst>
              </p:cNvPr>
              <p:cNvSpPr txBox="1"/>
              <p:nvPr/>
            </p:nvSpPr>
            <p:spPr>
              <a:xfrm>
                <a:off x="4546235" y="4132436"/>
                <a:ext cx="2904898" cy="5596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1+</m:t>
                          </m:r>
                          <m:r>
                            <a:rPr lang="en-US" b="0" i="1" smtClean="0">
                              <a:latin typeface="Cambria Math" panose="02040503050406030204" pitchFamily="18" charset="0"/>
                            </a:rPr>
                            <m:t>𝑟</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𝑟</m:t>
                                  </m:r>
                                </m:e>
                              </m:d>
                            </m:e>
                            <m:sup>
                              <m:r>
                                <a:rPr lang="en-US" b="0" i="1" smtClean="0">
                                  <a:latin typeface="Cambria Math" panose="02040503050406030204" pitchFamily="18" charset="0"/>
                                </a:rPr>
                                <m:t>2</m:t>
                              </m:r>
                            </m:sup>
                          </m:sSup>
                        </m:den>
                      </m:f>
                      <m:r>
                        <a:rPr lang="en-US" b="0" i="1" smtClean="0">
                          <a:latin typeface="Cambria Math" panose="02040503050406030204" pitchFamily="18" charset="0"/>
                        </a:rPr>
                        <m:t>+…</m:t>
                      </m:r>
                    </m:oMath>
                  </m:oMathPara>
                </a14:m>
                <a:endParaRPr lang="en-US" dirty="0"/>
              </a:p>
            </p:txBody>
          </p:sp>
        </mc:Choice>
        <mc:Fallback xmlns="">
          <p:sp>
            <p:nvSpPr>
              <p:cNvPr id="26" name="TextBox 25">
                <a:extLst>
                  <a:ext uri="{FF2B5EF4-FFF2-40B4-BE49-F238E27FC236}">
                    <a16:creationId xmlns:a16="http://schemas.microsoft.com/office/drawing/2014/main" id="{11C65F51-5C14-6E04-E8DC-9414CA30A544}"/>
                  </a:ext>
                </a:extLst>
              </p:cNvPr>
              <p:cNvSpPr txBox="1">
                <a:spLocks noRot="1" noChangeAspect="1" noMove="1" noResize="1" noEditPoints="1" noAdjustHandles="1" noChangeArrowheads="1" noChangeShapeType="1" noTextEdit="1"/>
              </p:cNvSpPr>
              <p:nvPr/>
            </p:nvSpPr>
            <p:spPr>
              <a:xfrm>
                <a:off x="4546235" y="4132436"/>
                <a:ext cx="2904898" cy="55964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97B94D1-0256-A13C-1BED-874FFA87B421}"/>
                  </a:ext>
                </a:extLst>
              </p:cNvPr>
              <p:cNvSpPr txBox="1"/>
              <p:nvPr/>
            </p:nvSpPr>
            <p:spPr>
              <a:xfrm>
                <a:off x="2273958" y="2445744"/>
                <a:ext cx="109869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oMath>
                  </m:oMathPara>
                </a14:m>
                <a:endParaRPr lang="en-US" dirty="0"/>
              </a:p>
            </p:txBody>
          </p:sp>
        </mc:Choice>
        <mc:Fallback xmlns="">
          <p:sp>
            <p:nvSpPr>
              <p:cNvPr id="28" name="TextBox 27">
                <a:extLst>
                  <a:ext uri="{FF2B5EF4-FFF2-40B4-BE49-F238E27FC236}">
                    <a16:creationId xmlns:a16="http://schemas.microsoft.com/office/drawing/2014/main" id="{A97B94D1-0256-A13C-1BED-874FFA87B421}"/>
                  </a:ext>
                </a:extLst>
              </p:cNvPr>
              <p:cNvSpPr txBox="1">
                <a:spLocks noRot="1" noChangeAspect="1" noMove="1" noResize="1" noEditPoints="1" noAdjustHandles="1" noChangeArrowheads="1" noChangeShapeType="1" noTextEdit="1"/>
              </p:cNvSpPr>
              <p:nvPr/>
            </p:nvSpPr>
            <p:spPr>
              <a:xfrm>
                <a:off x="2273958" y="2445744"/>
                <a:ext cx="1098699" cy="276999"/>
              </a:xfrm>
              <a:prstGeom prst="rect">
                <a:avLst/>
              </a:prstGeom>
              <a:blipFill>
                <a:blip r:embed="rId11"/>
                <a:stretch>
                  <a:fillRect l="-3889" r="-1667" b="-17391"/>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B6F259AC-8B7C-B589-AFDB-4F2523B77E29}"/>
              </a:ext>
            </a:extLst>
          </p:cNvPr>
          <p:cNvCxnSpPr>
            <a:cxnSpLocks/>
            <a:endCxn id="28" idx="0"/>
          </p:cNvCxnSpPr>
          <p:nvPr/>
        </p:nvCxnSpPr>
        <p:spPr>
          <a:xfrm>
            <a:off x="2823307" y="2247440"/>
            <a:ext cx="1" cy="198304"/>
          </a:xfrm>
          <a:prstGeom prst="line">
            <a:avLst/>
          </a:prstGeom>
        </p:spPr>
        <p:style>
          <a:lnRef idx="2">
            <a:schemeClr val="accent5"/>
          </a:lnRef>
          <a:fillRef idx="0">
            <a:schemeClr val="accent5"/>
          </a:fillRef>
          <a:effectRef idx="1">
            <a:schemeClr val="accent5"/>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20356D1-0401-B0A3-43D8-564DECB6EABA}"/>
                  </a:ext>
                </a:extLst>
              </p:cNvPr>
              <p:cNvSpPr txBox="1"/>
              <p:nvPr/>
            </p:nvSpPr>
            <p:spPr>
              <a:xfrm>
                <a:off x="3494385" y="5339387"/>
                <a:ext cx="1522404"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1</m:t>
                              </m:r>
                            </m:sub>
                          </m:sSub>
                        </m:num>
                        <m:den>
                          <m:r>
                            <a:rPr lang="en-US" b="0" i="1" smtClean="0">
                              <a:latin typeface="Cambria Math" panose="02040503050406030204" pitchFamily="18" charset="0"/>
                            </a:rPr>
                            <m:t>1+</m:t>
                          </m:r>
                          <m:r>
                            <a:rPr lang="en-US" b="0" i="1" smtClean="0">
                              <a:latin typeface="Cambria Math" panose="02040503050406030204" pitchFamily="18" charset="0"/>
                            </a:rPr>
                            <m:t>𝑟</m:t>
                          </m:r>
                        </m:den>
                      </m:f>
                    </m:oMath>
                  </m:oMathPara>
                </a14:m>
                <a:endParaRPr lang="en-US" dirty="0"/>
              </a:p>
            </p:txBody>
          </p:sp>
        </mc:Choice>
        <mc:Fallback xmlns="">
          <p:sp>
            <p:nvSpPr>
              <p:cNvPr id="32" name="TextBox 31">
                <a:extLst>
                  <a:ext uri="{FF2B5EF4-FFF2-40B4-BE49-F238E27FC236}">
                    <a16:creationId xmlns:a16="http://schemas.microsoft.com/office/drawing/2014/main" id="{720356D1-0401-B0A3-43D8-564DECB6EABA}"/>
                  </a:ext>
                </a:extLst>
              </p:cNvPr>
              <p:cNvSpPr txBox="1">
                <a:spLocks noRot="1" noChangeAspect="1" noMove="1" noResize="1" noEditPoints="1" noAdjustHandles="1" noChangeArrowheads="1" noChangeShapeType="1" noTextEdit="1"/>
              </p:cNvSpPr>
              <p:nvPr/>
            </p:nvSpPr>
            <p:spPr>
              <a:xfrm>
                <a:off x="3494385" y="5339387"/>
                <a:ext cx="1522404" cy="52501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BC2851F-6CC8-2B15-74E4-4CA274FD116D}"/>
                  </a:ext>
                </a:extLst>
              </p:cNvPr>
              <p:cNvSpPr txBox="1"/>
              <p:nvPr/>
            </p:nvSpPr>
            <p:spPr>
              <a:xfrm>
                <a:off x="5284721" y="5339387"/>
                <a:ext cx="179222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num>
                        <m:den>
                          <m:r>
                            <a:rPr lang="en-US" b="0" i="1" smtClean="0">
                              <a:latin typeface="Cambria Math" panose="02040503050406030204" pitchFamily="18" charset="0"/>
                            </a:rPr>
                            <m:t>1+</m:t>
                          </m:r>
                          <m:r>
                            <a:rPr lang="en-US" b="0" i="1" smtClean="0">
                              <a:latin typeface="Cambria Math" panose="02040503050406030204" pitchFamily="18" charset="0"/>
                            </a:rPr>
                            <m:t>𝑟</m:t>
                          </m:r>
                        </m:den>
                      </m:f>
                    </m:oMath>
                  </m:oMathPara>
                </a14:m>
                <a:endParaRPr lang="en-US" dirty="0"/>
              </a:p>
            </p:txBody>
          </p:sp>
        </mc:Choice>
        <mc:Fallback xmlns="">
          <p:sp>
            <p:nvSpPr>
              <p:cNvPr id="33" name="TextBox 32">
                <a:extLst>
                  <a:ext uri="{FF2B5EF4-FFF2-40B4-BE49-F238E27FC236}">
                    <a16:creationId xmlns:a16="http://schemas.microsoft.com/office/drawing/2014/main" id="{1BC2851F-6CC8-2B15-74E4-4CA274FD116D}"/>
                  </a:ext>
                </a:extLst>
              </p:cNvPr>
              <p:cNvSpPr txBox="1">
                <a:spLocks noRot="1" noChangeAspect="1" noMove="1" noResize="1" noEditPoints="1" noAdjustHandles="1" noChangeArrowheads="1" noChangeShapeType="1" noTextEdit="1"/>
              </p:cNvSpPr>
              <p:nvPr/>
            </p:nvSpPr>
            <p:spPr>
              <a:xfrm>
                <a:off x="5284721" y="5339387"/>
                <a:ext cx="1792222" cy="52501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CBDC897-69FA-0D7F-30DA-E90207779D5D}"/>
                  </a:ext>
                </a:extLst>
              </p:cNvPr>
              <p:cNvSpPr txBox="1"/>
              <p:nvPr/>
            </p:nvSpPr>
            <p:spPr>
              <a:xfrm>
                <a:off x="7451133" y="5331800"/>
                <a:ext cx="1147237"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𝑟</m:t>
                          </m:r>
                        </m:den>
                      </m:f>
                    </m:oMath>
                  </m:oMathPara>
                </a14:m>
                <a:endParaRPr lang="en-US" dirty="0"/>
              </a:p>
            </p:txBody>
          </p:sp>
        </mc:Choice>
        <mc:Fallback xmlns="">
          <p:sp>
            <p:nvSpPr>
              <p:cNvPr id="34" name="TextBox 33">
                <a:extLst>
                  <a:ext uri="{FF2B5EF4-FFF2-40B4-BE49-F238E27FC236}">
                    <a16:creationId xmlns:a16="http://schemas.microsoft.com/office/drawing/2014/main" id="{8CBDC897-69FA-0D7F-30DA-E90207779D5D}"/>
                  </a:ext>
                </a:extLst>
              </p:cNvPr>
              <p:cNvSpPr txBox="1">
                <a:spLocks noRot="1" noChangeAspect="1" noMove="1" noResize="1" noEditPoints="1" noAdjustHandles="1" noChangeArrowheads="1" noChangeShapeType="1" noTextEdit="1"/>
              </p:cNvSpPr>
              <p:nvPr/>
            </p:nvSpPr>
            <p:spPr>
              <a:xfrm>
                <a:off x="7451133" y="5331800"/>
                <a:ext cx="1147237" cy="518604"/>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708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4.375E-6 -2.96296E-6 L 0.19167 -2.96296E-6 " pathEditMode="relative" rAng="0" ptsTypes="AA">
                                      <p:cBhvr>
                                        <p:cTn id="14" dur="2000" fill="hold"/>
                                        <p:tgtEl>
                                          <p:spTgt spid="24"/>
                                        </p:tgtEl>
                                        <p:attrNameLst>
                                          <p:attrName>ppt_x</p:attrName>
                                          <p:attrName>ppt_y</p:attrName>
                                        </p:attrNameLst>
                                      </p:cBhvr>
                                      <p:rCtr x="9583" y="0"/>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19167 -2.96296E-6 L 2.08333E-6 -2.96296E-6 " pathEditMode="relative" rAng="0" ptsTypes="AA">
                                      <p:cBhvr>
                                        <p:cTn id="26" dur="2000" fill="hold"/>
                                        <p:tgtEl>
                                          <p:spTgt spid="24"/>
                                        </p:tgtEl>
                                        <p:attrNameLst>
                                          <p:attrName>ppt_x</p:attrName>
                                          <p:attrName>ppt_y</p:attrName>
                                        </p:attrNameLst>
                                      </p:cBhvr>
                                      <p:rCtr x="-9479"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4D9BAC-CE48-4F73-AC4C-8412A5DC9D2B}"/>
              </a:ext>
            </a:extLst>
          </p:cNvPr>
          <p:cNvSpPr/>
          <p:nvPr/>
        </p:nvSpPr>
        <p:spPr>
          <a:xfrm>
            <a:off x="336000" y="3057993"/>
            <a:ext cx="11520000" cy="31499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77474F2-3284-427F-8DF1-0457F0763BF2}"/>
              </a:ext>
            </a:extLst>
          </p:cNvPr>
          <p:cNvSpPr>
            <a:spLocks noGrp="1"/>
          </p:cNvSpPr>
          <p:nvPr>
            <p:ph type="title"/>
          </p:nvPr>
        </p:nvSpPr>
        <p:spPr/>
        <p:txBody>
          <a:bodyPr/>
          <a:lstStyle/>
          <a:p>
            <a:r>
              <a:rPr lang="en-GB" dirty="0"/>
              <a:t>Annuities in real life with mortgages</a:t>
            </a:r>
          </a:p>
        </p:txBody>
      </p:sp>
      <p:sp>
        <p:nvSpPr>
          <p:cNvPr id="3" name="Content Placeholder 2">
            <a:extLst>
              <a:ext uri="{FF2B5EF4-FFF2-40B4-BE49-F238E27FC236}">
                <a16:creationId xmlns:a16="http://schemas.microsoft.com/office/drawing/2014/main" id="{4DD99E91-26FC-42B8-ADDE-B55D544A9397}"/>
              </a:ext>
            </a:extLst>
          </p:cNvPr>
          <p:cNvSpPr>
            <a:spLocks noGrp="1"/>
          </p:cNvSpPr>
          <p:nvPr>
            <p:ph idx="1"/>
          </p:nvPr>
        </p:nvSpPr>
        <p:spPr/>
        <p:txBody>
          <a:bodyPr>
            <a:normAutofit/>
          </a:bodyPr>
          <a:lstStyle/>
          <a:p>
            <a:pPr marL="0" indent="0">
              <a:buNone/>
            </a:pPr>
            <a:r>
              <a:rPr lang="en-US" dirty="0"/>
              <a:t>A mortgage loan is an annuity with PV equal to the loan amount and C the monthly payment.</a:t>
            </a:r>
          </a:p>
          <a:p>
            <a:pPr marL="0" indent="0">
              <a:buNone/>
            </a:pPr>
            <a:r>
              <a:rPr lang="en-US" dirty="0"/>
              <a:t>Mortgage loans are typically amortizing: each monthly payment C contains both interest payment on the outstanding balance as well as part of the balance itself.</a:t>
            </a:r>
          </a:p>
          <a:p>
            <a:pPr>
              <a:spcBef>
                <a:spcPts val="1800"/>
              </a:spcBef>
            </a:pPr>
            <a:endParaRPr lang="en-US" u="sng" dirty="0"/>
          </a:p>
          <a:p>
            <a:pPr marL="0" indent="0">
              <a:spcBef>
                <a:spcPts val="2400"/>
              </a:spcBef>
              <a:buNone/>
            </a:pPr>
            <a:r>
              <a:rPr lang="en-US" dirty="0"/>
              <a:t>You are buying a small apartment with a 30-year mortgage loan of €100,000. Payments are due monthly at an APR of 6% compounded monthly.</a:t>
            </a:r>
          </a:p>
          <a:p>
            <a:pPr marL="914400" lvl="1" indent="-457200">
              <a:buFont typeface="+mj-lt"/>
              <a:buAutoNum type="alphaLcPeriod"/>
            </a:pPr>
            <a:r>
              <a:rPr lang="en-US" dirty="0"/>
              <a:t>What is the value of the monthly payment</a:t>
            </a:r>
            <a:r>
              <a:rPr lang="en-GB" dirty="0"/>
              <a:t>? </a:t>
            </a:r>
          </a:p>
          <a:p>
            <a:pPr marL="914400" lvl="1" indent="-457200">
              <a:buFont typeface="+mj-lt"/>
              <a:buAutoNum type="alphaLcPeriod"/>
            </a:pPr>
            <a:r>
              <a:rPr lang="en-GB" dirty="0"/>
              <a:t>What is the loan balance at the end of the first year? (the amount you would need to pay back to the bank in full at the end of the first year to pay off the mortgage)</a:t>
            </a:r>
          </a:p>
          <a:p>
            <a:pPr marL="914400" lvl="1" indent="-457200">
              <a:buFont typeface="+mj-lt"/>
              <a:buAutoNum type="alphaLcPeriod"/>
            </a:pPr>
            <a:r>
              <a:rPr lang="en-GB" dirty="0"/>
              <a:t>Split the total payment in the first year into interest payments and amortization</a:t>
            </a:r>
            <a:endParaRPr lang="en-US" dirty="0"/>
          </a:p>
          <a:p>
            <a:pPr lvl="1"/>
            <a:endParaRPr lang="en-GB" dirty="0"/>
          </a:p>
        </p:txBody>
      </p:sp>
      <p:sp>
        <p:nvSpPr>
          <p:cNvPr id="4" name="Text Placeholder 3">
            <a:extLst>
              <a:ext uri="{FF2B5EF4-FFF2-40B4-BE49-F238E27FC236}">
                <a16:creationId xmlns:a16="http://schemas.microsoft.com/office/drawing/2014/main" id="{BA76DC99-8F40-4B73-880F-1C1540ED20D4}"/>
              </a:ext>
            </a:extLst>
          </p:cNvPr>
          <p:cNvSpPr>
            <a:spLocks noGrp="1"/>
          </p:cNvSpPr>
          <p:nvPr>
            <p:ph type="body" sz="quarter" idx="13"/>
          </p:nvPr>
        </p:nvSpPr>
        <p:spPr/>
        <p:txBody>
          <a:bodyPr/>
          <a:lstStyle/>
          <a:p>
            <a:r>
              <a:rPr lang="en-GB" dirty="0"/>
              <a:t>Advanced Financial Management | Time Value of Money – Interest rates and CFs</a:t>
            </a:r>
          </a:p>
        </p:txBody>
      </p:sp>
      <p:sp>
        <p:nvSpPr>
          <p:cNvPr id="8" name="Rectangle 7">
            <a:extLst>
              <a:ext uri="{FF2B5EF4-FFF2-40B4-BE49-F238E27FC236}">
                <a16:creationId xmlns:a16="http://schemas.microsoft.com/office/drawing/2014/main" id="{A4F68377-EF2A-4E3B-8F74-2E5312777EF8}"/>
              </a:ext>
            </a:extLst>
          </p:cNvPr>
          <p:cNvSpPr/>
          <p:nvPr/>
        </p:nvSpPr>
        <p:spPr>
          <a:xfrm>
            <a:off x="636107" y="2767351"/>
            <a:ext cx="1606164" cy="551551"/>
          </a:xfrm>
          <a:prstGeom prst="rect">
            <a:avLst/>
          </a:prstGeom>
          <a:solidFill>
            <a:schemeClr val="accent1">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ysClr val="windowText" lastClr="000000"/>
                </a:solidFill>
                <a:latin typeface="Open Sans Light" panose="020B0306030504020204" pitchFamily="34" charset="0"/>
                <a:ea typeface="Open Sans Light" panose="020B0306030504020204" pitchFamily="34" charset="0"/>
                <a:cs typeface="Open Sans Light" panose="020B0306030504020204" pitchFamily="34" charset="0"/>
              </a:rPr>
              <a:t>Example</a:t>
            </a:r>
          </a:p>
        </p:txBody>
      </p:sp>
    </p:spTree>
    <p:custDataLst>
      <p:tags r:id="rId1"/>
    </p:custDataLst>
    <p:extLst>
      <p:ext uri="{BB962C8B-B14F-4D97-AF65-F5344CB8AC3E}">
        <p14:creationId xmlns:p14="http://schemas.microsoft.com/office/powerpoint/2010/main" val="40492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08C04-6DC1-4996-97E6-C16A2E08545E}"/>
              </a:ext>
            </a:extLst>
          </p:cNvPr>
          <p:cNvSpPr>
            <a:spLocks noGrp="1"/>
          </p:cNvSpPr>
          <p:nvPr>
            <p:ph type="title"/>
          </p:nvPr>
        </p:nvSpPr>
        <p:spPr/>
        <p:txBody>
          <a:bodyPr/>
          <a:lstStyle/>
          <a:p>
            <a:r>
              <a:rPr lang="en-US" dirty="0"/>
              <a:t>Example: amortizing loan</a:t>
            </a:r>
            <a:endParaRPr lang="en-GB"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86C1D1-F4EF-487D-8D5A-01EC24F9BE2D}"/>
                  </a:ext>
                </a:extLst>
              </p:cNvPr>
              <p:cNvSpPr>
                <a:spLocks noGrp="1"/>
              </p:cNvSpPr>
              <p:nvPr>
                <p:ph idx="1"/>
              </p:nvPr>
            </p:nvSpPr>
            <p:spPr/>
            <p:txBody>
              <a:bodyPr/>
              <a:lstStyle/>
              <a:p>
                <a:pPr marL="457200" indent="-457200">
                  <a:buFont typeface="+mj-lt"/>
                  <a:buAutoNum type="alphaLcPeriod"/>
                </a:pPr>
                <a:r>
                  <a:rPr lang="en-US" b="1" dirty="0"/>
                  <a:t>What is the value of the monthly payment</a:t>
                </a:r>
                <a:r>
                  <a:rPr lang="en-GB" b="1" dirty="0"/>
                  <a:t>? </a:t>
                </a:r>
              </a:p>
              <a:p>
                <a:pPr marL="0" indent="0">
                  <a:spcBef>
                    <a:spcPts val="2400"/>
                  </a:spcBef>
                  <a:buNone/>
                </a:pPr>
                <a:r>
                  <a:rPr lang="en-GB" dirty="0"/>
                  <a:t>	Effective monthly interest rate: r</a:t>
                </a:r>
                <a:r>
                  <a:rPr lang="en-GB" baseline="-25000" dirty="0"/>
                  <a:t>m</a:t>
                </a:r>
                <a:r>
                  <a:rPr lang="en-GB" dirty="0"/>
                  <a:t> =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12</m:t>
                        </m:r>
                      </m:den>
                    </m:f>
                    <m:r>
                      <a:rPr lang="en-US" b="0" i="1" smtClean="0">
                        <a:latin typeface="Cambria Math" panose="02040503050406030204" pitchFamily="18" charset="0"/>
                      </a:rPr>
                      <m:t>=0.5%</m:t>
                    </m:r>
                  </m:oMath>
                </a14:m>
                <a:endParaRPr lang="en-GB" dirty="0"/>
              </a:p>
              <a:p>
                <a:pPr marL="0" indent="0">
                  <a:buNone/>
                </a:pPr>
                <a:r>
                  <a:rPr lang="en-GB" b="1" dirty="0"/>
                  <a:t>	</a:t>
                </a:r>
                <a:r>
                  <a:rPr lang="en-US" dirty="0"/>
                  <a:t>The monthly payment solves the equation:</a:t>
                </a:r>
              </a:p>
              <a:p>
                <a:pPr marL="0" indent="0">
                  <a:buNone/>
                </a:pPr>
                <a:r>
                  <a:rPr lang="en-US" dirty="0"/>
                  <a:t>	</a:t>
                </a:r>
                <a14:m>
                  <m:oMath xmlns:m="http://schemas.openxmlformats.org/officeDocument/2006/math">
                    <m:r>
                      <a:rPr lang="en-US">
                        <a:latin typeface="Cambria Math" panose="02040503050406030204" pitchFamily="18" charset="0"/>
                      </a:rPr>
                      <m:t>100000=</m:t>
                    </m:r>
                    <m:f>
                      <m:fPr>
                        <m:ctrlPr>
                          <a:rPr lang="en-US" i="1">
                            <a:latin typeface="Cambria Math" panose="02040503050406030204" pitchFamily="18" charset="0"/>
                          </a:rPr>
                        </m:ctrlPr>
                      </m:fPr>
                      <m:num>
                        <m:r>
                          <a:rPr lang="en-US" i="1">
                            <a:latin typeface="Cambria Math" panose="02040503050406030204" pitchFamily="18" charset="0"/>
                          </a:rPr>
                          <m:t>𝐶</m:t>
                        </m:r>
                      </m:num>
                      <m:den>
                        <m:r>
                          <a:rPr lang="en-US" i="1">
                            <a:latin typeface="Cambria Math" panose="02040503050406030204" pitchFamily="18" charset="0"/>
                          </a:rPr>
                          <m:t>0.005</m:t>
                        </m:r>
                      </m:den>
                    </m:f>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1+0.005</m:t>
                                    </m:r>
                                  </m:den>
                                </m:f>
                              </m:e>
                            </m:d>
                          </m:e>
                          <m:sup>
                            <m:r>
                              <a:rPr lang="en-US" i="1">
                                <a:latin typeface="Cambria Math" panose="02040503050406030204" pitchFamily="18" charset="0"/>
                              </a:rPr>
                              <m:t>360</m:t>
                            </m:r>
                          </m:sup>
                        </m:sSup>
                      </m:e>
                    </m:d>
                  </m:oMath>
                </a14:m>
                <a:r>
                  <a:rPr lang="en-US" dirty="0"/>
                  <a:t> </a:t>
                </a:r>
                <a:r>
                  <a:rPr lang="en-US" dirty="0">
                    <a:sym typeface="Wingdings" panose="05000000000000000000" pitchFamily="2" charset="2"/>
                  </a:rPr>
                  <a:t> C = 599.6</a:t>
                </a:r>
              </a:p>
              <a:p>
                <a:pPr marL="0" indent="0">
                  <a:buNone/>
                </a:pPr>
                <a:endParaRPr lang="en-US" dirty="0">
                  <a:sym typeface="Wingdings" panose="05000000000000000000" pitchFamily="2" charset="2"/>
                </a:endParaRPr>
              </a:p>
              <a:p>
                <a:pPr marL="457200" indent="-457200">
                  <a:buFont typeface="+mj-lt"/>
                  <a:buAutoNum type="alphaLcPeriod" startAt="2"/>
                </a:pPr>
                <a:r>
                  <a:rPr lang="en-GB" b="1" dirty="0"/>
                  <a:t>What is the loan balance at the end of the first year? (the amount you would need to pay back to the bank in full at the end of the first year to pay off the mortgage)</a:t>
                </a:r>
                <a:endParaRPr lang="en-GB" dirty="0">
                  <a:sym typeface="Wingdings" panose="05000000000000000000" pitchFamily="2" charset="2"/>
                </a:endParaRPr>
              </a:p>
              <a:p>
                <a:pPr marL="0" indent="0">
                  <a:spcBef>
                    <a:spcPts val="2400"/>
                  </a:spcBef>
                  <a:buNone/>
                </a:pPr>
                <a:r>
                  <a:rPr lang="en-GB" dirty="0">
                    <a:sym typeface="Wingdings" panose="05000000000000000000" pitchFamily="2" charset="2"/>
                  </a:rPr>
                  <a:t>	</a:t>
                </a:r>
                <a:r>
                  <a:rPr lang="en-US" dirty="0"/>
                  <a:t>Loan balance at the end of the first year is the PV of all future payments at that point in time.</a:t>
                </a:r>
              </a:p>
              <a:p>
                <a:pPr marL="0" indent="0">
                  <a:buNone/>
                </a:pPr>
                <a:r>
                  <a:rPr lang="en-US" dirty="0"/>
                  <a:t>	loan balance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599.6</m:t>
                        </m:r>
                      </m:num>
                      <m:den>
                        <m:r>
                          <a:rPr lang="en-US" i="1">
                            <a:latin typeface="Cambria Math" panose="02040503050406030204" pitchFamily="18" charset="0"/>
                          </a:rPr>
                          <m:t>0.005</m:t>
                        </m:r>
                      </m:den>
                    </m:f>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1+0.005</m:t>
                                    </m:r>
                                  </m:den>
                                </m:f>
                              </m:e>
                            </m:d>
                          </m:e>
                          <m:sup>
                            <m:r>
                              <a:rPr lang="en-US" i="1">
                                <a:latin typeface="Cambria Math" panose="02040503050406030204" pitchFamily="18" charset="0"/>
                              </a:rPr>
                              <m:t>348</m:t>
                            </m:r>
                          </m:sup>
                        </m:sSup>
                      </m:e>
                    </m:d>
                    <m:r>
                      <a:rPr lang="en-US" i="1">
                        <a:latin typeface="Cambria Math" panose="02040503050406030204" pitchFamily="18" charset="0"/>
                      </a:rPr>
                      <m:t>=</m:t>
                    </m:r>
                  </m:oMath>
                </a14:m>
                <a:r>
                  <a:rPr lang="en-US" dirty="0"/>
                  <a:t> 98772</a:t>
                </a:r>
              </a:p>
              <a:p>
                <a:pPr marL="0" indent="0">
                  <a:buNone/>
                </a:pPr>
                <a:endParaRPr lang="en-US" dirty="0">
                  <a:sym typeface="Wingdings" panose="05000000000000000000" pitchFamily="2" charset="2"/>
                </a:endParaRPr>
              </a:p>
              <a:p>
                <a:pPr marL="0" indent="0">
                  <a:buNone/>
                </a:pPr>
                <a:endParaRPr lang="en-US" dirty="0"/>
              </a:p>
              <a:p>
                <a:pPr marL="0" indent="0">
                  <a:buNone/>
                </a:pPr>
                <a:endParaRPr lang="en-GB" b="1" dirty="0"/>
              </a:p>
            </p:txBody>
          </p:sp>
        </mc:Choice>
        <mc:Fallback xmlns="">
          <p:sp>
            <p:nvSpPr>
              <p:cNvPr id="3" name="Content Placeholder 2">
                <a:extLst>
                  <a:ext uri="{FF2B5EF4-FFF2-40B4-BE49-F238E27FC236}">
                    <a16:creationId xmlns:a16="http://schemas.microsoft.com/office/drawing/2014/main" id="{8F86C1D1-F4EF-487D-8D5A-01EC24F9BE2D}"/>
                  </a:ext>
                </a:extLst>
              </p:cNvPr>
              <p:cNvSpPr>
                <a:spLocks noGrp="1" noRot="1" noChangeAspect="1" noMove="1" noResize="1" noEditPoints="1" noAdjustHandles="1" noChangeArrowheads="1" noChangeShapeType="1" noTextEdit="1"/>
              </p:cNvSpPr>
              <p:nvPr>
                <p:ph idx="1"/>
              </p:nvPr>
            </p:nvSpPr>
            <p:spPr>
              <a:blipFill>
                <a:blip r:embed="rId3"/>
                <a:stretch>
                  <a:fillRect l="-741" t="-1717" r="-582"/>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E5B1628A-9FA4-4379-812C-1FE187215249}"/>
              </a:ext>
            </a:extLst>
          </p:cNvPr>
          <p:cNvSpPr>
            <a:spLocks noGrp="1"/>
          </p:cNvSpPr>
          <p:nvPr>
            <p:ph type="body" sz="quarter" idx="13"/>
          </p:nvPr>
        </p:nvSpPr>
        <p:spPr/>
        <p:txBody>
          <a:bodyPr/>
          <a:lstStyle/>
          <a:p>
            <a:r>
              <a:rPr lang="en-US" dirty="0"/>
              <a:t>Advanced Financial Management | Time Value of Money</a:t>
            </a:r>
            <a:r>
              <a:rPr lang="en-GB" dirty="0"/>
              <a:t> – Interest rates and CFs</a:t>
            </a:r>
          </a:p>
        </p:txBody>
      </p:sp>
    </p:spTree>
    <p:extLst>
      <p:ext uri="{BB962C8B-B14F-4D97-AF65-F5344CB8AC3E}">
        <p14:creationId xmlns:p14="http://schemas.microsoft.com/office/powerpoint/2010/main" val="14710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5A65-5C1E-42D9-954D-4CC4D2886CB5}"/>
              </a:ext>
            </a:extLst>
          </p:cNvPr>
          <p:cNvSpPr>
            <a:spLocks noGrp="1"/>
          </p:cNvSpPr>
          <p:nvPr>
            <p:ph type="title"/>
          </p:nvPr>
        </p:nvSpPr>
        <p:spPr/>
        <p:txBody>
          <a:bodyPr/>
          <a:lstStyle/>
          <a:p>
            <a:r>
              <a:rPr lang="en-GB" dirty="0"/>
              <a:t>Example: amortizing loan</a:t>
            </a:r>
          </a:p>
        </p:txBody>
      </p:sp>
      <p:sp>
        <p:nvSpPr>
          <p:cNvPr id="3" name="Content Placeholder 2">
            <a:extLst>
              <a:ext uri="{FF2B5EF4-FFF2-40B4-BE49-F238E27FC236}">
                <a16:creationId xmlns:a16="http://schemas.microsoft.com/office/drawing/2014/main" id="{DE3A2594-44C8-42CF-B268-EC838A86D4AE}"/>
              </a:ext>
            </a:extLst>
          </p:cNvPr>
          <p:cNvSpPr>
            <a:spLocks noGrp="1"/>
          </p:cNvSpPr>
          <p:nvPr>
            <p:ph idx="1"/>
          </p:nvPr>
        </p:nvSpPr>
        <p:spPr>
          <a:xfrm>
            <a:off x="336001" y="1563329"/>
            <a:ext cx="5760000" cy="4613634"/>
          </a:xfrm>
        </p:spPr>
        <p:txBody>
          <a:bodyPr>
            <a:normAutofit/>
          </a:bodyPr>
          <a:lstStyle/>
          <a:p>
            <a:pPr marL="514350" indent="-514350">
              <a:spcBef>
                <a:spcPts val="2400"/>
              </a:spcBef>
              <a:buFont typeface="+mj-lt"/>
              <a:buAutoNum type="alphaLcPeriod" startAt="3"/>
            </a:pPr>
            <a:r>
              <a:rPr lang="en-GB" b="1" dirty="0"/>
              <a:t>Split the total payment in the first year into interest payments and amortization</a:t>
            </a:r>
            <a:endParaRPr lang="en-US" b="1" dirty="0"/>
          </a:p>
          <a:p>
            <a:pPr marL="0" indent="0" algn="just">
              <a:spcBef>
                <a:spcPts val="2400"/>
              </a:spcBef>
              <a:buNone/>
            </a:pPr>
            <a:r>
              <a:rPr lang="en-US" dirty="0"/>
              <a:t>	Total payment in first year: </a:t>
            </a:r>
          </a:p>
          <a:p>
            <a:pPr marL="0" indent="0" algn="ctr">
              <a:spcBef>
                <a:spcPts val="1200"/>
              </a:spcBef>
              <a:buNone/>
            </a:pPr>
            <a:r>
              <a:rPr lang="en-US" dirty="0"/>
              <a:t>12 * 599.6 = 7,194.6</a:t>
            </a:r>
          </a:p>
          <a:p>
            <a:pPr marL="457200" lvl="1" indent="0" algn="just">
              <a:spcBef>
                <a:spcPts val="1200"/>
              </a:spcBef>
              <a:buNone/>
            </a:pPr>
            <a:endParaRPr lang="en-US" sz="2000" dirty="0"/>
          </a:p>
          <a:p>
            <a:pPr marL="457200" lvl="1" indent="0" algn="just">
              <a:spcBef>
                <a:spcPts val="1200"/>
              </a:spcBef>
              <a:buNone/>
            </a:pPr>
            <a:r>
              <a:rPr lang="en-US" sz="2000" b="1" dirty="0"/>
              <a:t>Amortization:</a:t>
            </a:r>
            <a:r>
              <a:rPr lang="en-US" sz="2000" dirty="0"/>
              <a:t> 100000-98772 = 1228</a:t>
            </a:r>
          </a:p>
          <a:p>
            <a:pPr marL="457200" lvl="1" indent="0" algn="just">
              <a:spcBef>
                <a:spcPts val="1200"/>
              </a:spcBef>
              <a:buNone/>
            </a:pPr>
            <a:r>
              <a:rPr lang="en-US" sz="2000" b="1" dirty="0"/>
              <a:t>Interest payment:</a:t>
            </a:r>
            <a:r>
              <a:rPr lang="en-US" sz="2000" dirty="0"/>
              <a:t> 7194.6 – 1228 = 5966.6</a:t>
            </a:r>
          </a:p>
          <a:p>
            <a:pPr marL="0" indent="0" algn="just">
              <a:buNone/>
            </a:pPr>
            <a:endParaRPr lang="en-GB" dirty="0">
              <a:sym typeface="Wingdings" panose="05000000000000000000" pitchFamily="2" charset="2"/>
            </a:endParaRPr>
          </a:p>
        </p:txBody>
      </p:sp>
      <p:sp>
        <p:nvSpPr>
          <p:cNvPr id="4" name="Text Placeholder 3">
            <a:extLst>
              <a:ext uri="{FF2B5EF4-FFF2-40B4-BE49-F238E27FC236}">
                <a16:creationId xmlns:a16="http://schemas.microsoft.com/office/drawing/2014/main" id="{1D5C6795-331E-4601-8388-7EC6A755FDE9}"/>
              </a:ext>
            </a:extLst>
          </p:cNvPr>
          <p:cNvSpPr>
            <a:spLocks noGrp="1"/>
          </p:cNvSpPr>
          <p:nvPr>
            <p:ph type="body" sz="quarter" idx="13"/>
          </p:nvPr>
        </p:nvSpPr>
        <p:spPr/>
        <p:txBody>
          <a:bodyPr/>
          <a:lstStyle/>
          <a:p>
            <a:r>
              <a:rPr lang="en-US" dirty="0"/>
              <a:t>Advanced Financial Management | Time Value </a:t>
            </a:r>
            <a:r>
              <a:rPr lang="en-US"/>
              <a:t>of Money</a:t>
            </a:r>
            <a:r>
              <a:rPr lang="en-GB" dirty="0"/>
              <a:t> – Interest rates and CFs</a:t>
            </a:r>
          </a:p>
        </p:txBody>
      </p:sp>
      <p:grpSp>
        <p:nvGrpSpPr>
          <p:cNvPr id="23" name="Group 22">
            <a:extLst>
              <a:ext uri="{FF2B5EF4-FFF2-40B4-BE49-F238E27FC236}">
                <a16:creationId xmlns:a16="http://schemas.microsoft.com/office/drawing/2014/main" id="{9E291478-2A86-4B15-8C75-BB06E6B8ADDC}"/>
              </a:ext>
            </a:extLst>
          </p:cNvPr>
          <p:cNvGrpSpPr/>
          <p:nvPr/>
        </p:nvGrpSpPr>
        <p:grpSpPr>
          <a:xfrm>
            <a:off x="10636809" y="2233601"/>
            <a:ext cx="613306" cy="3084036"/>
            <a:chOff x="10636809" y="2233601"/>
            <a:chExt cx="613306" cy="3084036"/>
          </a:xfrm>
        </p:grpSpPr>
        <p:sp>
          <p:nvSpPr>
            <p:cNvPr id="13" name="Right Brace 12">
              <a:extLst>
                <a:ext uri="{FF2B5EF4-FFF2-40B4-BE49-F238E27FC236}">
                  <a16:creationId xmlns:a16="http://schemas.microsoft.com/office/drawing/2014/main" id="{871EB38D-CD65-4F1F-B3BE-D964B66C2885}"/>
                </a:ext>
              </a:extLst>
            </p:cNvPr>
            <p:cNvSpPr/>
            <p:nvPr/>
          </p:nvSpPr>
          <p:spPr>
            <a:xfrm>
              <a:off x="10636809" y="2233601"/>
              <a:ext cx="280877" cy="308403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4" name="TextBox 13">
              <a:extLst>
                <a:ext uri="{FF2B5EF4-FFF2-40B4-BE49-F238E27FC236}">
                  <a16:creationId xmlns:a16="http://schemas.microsoft.com/office/drawing/2014/main" id="{A91F7DB7-F686-44EC-BF0A-C88D16EFA6EB}"/>
                </a:ext>
              </a:extLst>
            </p:cNvPr>
            <p:cNvSpPr txBox="1"/>
            <p:nvPr/>
          </p:nvSpPr>
          <p:spPr>
            <a:xfrm>
              <a:off x="10875612" y="2432753"/>
              <a:ext cx="374503" cy="2677656"/>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PAYMENT</a:t>
              </a:r>
            </a:p>
          </p:txBody>
        </p:sp>
      </p:grpSp>
      <p:grpSp>
        <p:nvGrpSpPr>
          <p:cNvPr id="22" name="Group 21">
            <a:extLst>
              <a:ext uri="{FF2B5EF4-FFF2-40B4-BE49-F238E27FC236}">
                <a16:creationId xmlns:a16="http://schemas.microsoft.com/office/drawing/2014/main" id="{757DC7EB-E3EF-4E4F-9867-0D13E99BEB1E}"/>
              </a:ext>
            </a:extLst>
          </p:cNvPr>
          <p:cNvGrpSpPr/>
          <p:nvPr/>
        </p:nvGrpSpPr>
        <p:grpSpPr>
          <a:xfrm>
            <a:off x="6985415" y="1491524"/>
            <a:ext cx="1731022" cy="3826111"/>
            <a:chOff x="6985415" y="1491525"/>
            <a:chExt cx="1731022" cy="3815404"/>
          </a:xfrm>
        </p:grpSpPr>
        <p:sp>
          <p:nvSpPr>
            <p:cNvPr id="6" name="Rectangle 5">
              <a:extLst>
                <a:ext uri="{FF2B5EF4-FFF2-40B4-BE49-F238E27FC236}">
                  <a16:creationId xmlns:a16="http://schemas.microsoft.com/office/drawing/2014/main" id="{241CC00C-A045-4727-8A3A-429404221CEA}"/>
                </a:ext>
              </a:extLst>
            </p:cNvPr>
            <p:cNvSpPr/>
            <p:nvPr/>
          </p:nvSpPr>
          <p:spPr>
            <a:xfrm>
              <a:off x="6992910" y="2222893"/>
              <a:ext cx="1723527" cy="30840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E1768B17-B6F1-4866-A168-E5E14999773C}"/>
                </a:ext>
              </a:extLst>
            </p:cNvPr>
            <p:cNvSpPr txBox="1"/>
            <p:nvPr/>
          </p:nvSpPr>
          <p:spPr>
            <a:xfrm>
              <a:off x="7045983" y="2423142"/>
              <a:ext cx="1642517" cy="338554"/>
            </a:xfrm>
            <a:prstGeom prst="rect">
              <a:avLst/>
            </a:prstGeom>
            <a:solidFill>
              <a:schemeClr val="tx2">
                <a:lumMod val="75000"/>
              </a:schemeClr>
            </a:solidFill>
            <a:ln>
              <a:solidFill>
                <a:schemeClr val="tx2">
                  <a:lumMod val="75000"/>
                </a:schemeClr>
              </a:solidFill>
            </a:ln>
          </p:spPr>
          <p:txBody>
            <a:bodyPr wrap="square" rtlCol="0">
              <a:spAutoFit/>
            </a:bodyPr>
            <a:lstStyle/>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Amortization</a:t>
              </a:r>
            </a:p>
          </p:txBody>
        </p:sp>
        <p:sp>
          <p:nvSpPr>
            <p:cNvPr id="8" name="Rectangle 7">
              <a:extLst>
                <a:ext uri="{FF2B5EF4-FFF2-40B4-BE49-F238E27FC236}">
                  <a16:creationId xmlns:a16="http://schemas.microsoft.com/office/drawing/2014/main" id="{C9B84533-6FB5-4D8B-8F82-01CF98645FB0}"/>
                </a:ext>
              </a:extLst>
            </p:cNvPr>
            <p:cNvSpPr/>
            <p:nvPr/>
          </p:nvSpPr>
          <p:spPr>
            <a:xfrm>
              <a:off x="6992910" y="2908234"/>
              <a:ext cx="1723527" cy="2398695"/>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Interest</a:t>
              </a:r>
            </a:p>
          </p:txBody>
        </p:sp>
        <p:sp>
          <p:nvSpPr>
            <p:cNvPr id="5" name="TextBox 4">
              <a:extLst>
                <a:ext uri="{FF2B5EF4-FFF2-40B4-BE49-F238E27FC236}">
                  <a16:creationId xmlns:a16="http://schemas.microsoft.com/office/drawing/2014/main" id="{EAB08C38-FA11-4158-A71E-44F361003825}"/>
                </a:ext>
              </a:extLst>
            </p:cNvPr>
            <p:cNvSpPr txBox="1"/>
            <p:nvPr/>
          </p:nvSpPr>
          <p:spPr>
            <a:xfrm>
              <a:off x="6992910" y="1491525"/>
              <a:ext cx="1723527" cy="584775"/>
            </a:xfrm>
            <a:prstGeom prst="rect">
              <a:avLst/>
            </a:prstGeom>
            <a:noFill/>
          </p:spPr>
          <p:txBody>
            <a:bodyPr wrap="square" rtlCol="0">
              <a:spAutoFit/>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Early in life of loan</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 name="Straight Connector 16">
              <a:extLst>
                <a:ext uri="{FF2B5EF4-FFF2-40B4-BE49-F238E27FC236}">
                  <a16:creationId xmlns:a16="http://schemas.microsoft.com/office/drawing/2014/main" id="{ABF4BF59-8F38-4B5D-AC87-37B98129AE56}"/>
                </a:ext>
              </a:extLst>
            </p:cNvPr>
            <p:cNvCxnSpPr/>
            <p:nvPr/>
          </p:nvCxnSpPr>
          <p:spPr>
            <a:xfrm>
              <a:off x="6985415" y="2078212"/>
              <a:ext cx="1723527" cy="0"/>
            </a:xfrm>
            <a:prstGeom prst="line">
              <a:avLst/>
            </a:prstGeom>
            <a:ln w="12700">
              <a:solidFill>
                <a:schemeClr val="tx1"/>
              </a:solidFill>
            </a:ln>
          </p:spPr>
          <p:style>
            <a:lnRef idx="1">
              <a:schemeClr val="accent6"/>
            </a:lnRef>
            <a:fillRef idx="0">
              <a:schemeClr val="accent6"/>
            </a:fillRef>
            <a:effectRef idx="0">
              <a:schemeClr val="accent6"/>
            </a:effectRef>
            <a:fontRef idx="minor">
              <a:schemeClr val="tx1"/>
            </a:fontRef>
          </p:style>
        </p:cxnSp>
      </p:grpSp>
      <p:grpSp>
        <p:nvGrpSpPr>
          <p:cNvPr id="24" name="Group 23">
            <a:extLst>
              <a:ext uri="{FF2B5EF4-FFF2-40B4-BE49-F238E27FC236}">
                <a16:creationId xmlns:a16="http://schemas.microsoft.com/office/drawing/2014/main" id="{54893B41-6B2F-4BC2-96CB-74E65B870850}"/>
              </a:ext>
            </a:extLst>
          </p:cNvPr>
          <p:cNvGrpSpPr/>
          <p:nvPr/>
        </p:nvGrpSpPr>
        <p:grpSpPr>
          <a:xfrm>
            <a:off x="8809219" y="1486530"/>
            <a:ext cx="1731022" cy="3831108"/>
            <a:chOff x="8809219" y="1486530"/>
            <a:chExt cx="1731022" cy="3831108"/>
          </a:xfrm>
        </p:grpSpPr>
        <p:sp>
          <p:nvSpPr>
            <p:cNvPr id="9" name="Rectangle 8">
              <a:extLst>
                <a:ext uri="{FF2B5EF4-FFF2-40B4-BE49-F238E27FC236}">
                  <a16:creationId xmlns:a16="http://schemas.microsoft.com/office/drawing/2014/main" id="{7FEACBA4-ED5E-4124-9B31-B4F8D11A99BB}"/>
                </a:ext>
              </a:extLst>
            </p:cNvPr>
            <p:cNvSpPr/>
            <p:nvPr/>
          </p:nvSpPr>
          <p:spPr>
            <a:xfrm>
              <a:off x="8847105" y="2222893"/>
              <a:ext cx="1671824" cy="3084036"/>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a:extLst>
                <a:ext uri="{FF2B5EF4-FFF2-40B4-BE49-F238E27FC236}">
                  <a16:creationId xmlns:a16="http://schemas.microsoft.com/office/drawing/2014/main" id="{216BBBF0-6FF9-4225-9D95-0562178B3E9D}"/>
                </a:ext>
              </a:extLst>
            </p:cNvPr>
            <p:cNvSpPr/>
            <p:nvPr/>
          </p:nvSpPr>
          <p:spPr>
            <a:xfrm>
              <a:off x="8847105" y="4277881"/>
              <a:ext cx="1671824" cy="1039757"/>
            </a:xfrm>
            <a:prstGeom prst="rect">
              <a:avLst/>
            </a:prstGeom>
            <a:solidFill>
              <a:schemeClr val="accent1">
                <a:lumMod val="20000"/>
                <a:lumOff val="80000"/>
              </a:schemeClr>
            </a:solidFill>
            <a:ln>
              <a:solidFill>
                <a:schemeClr val="accent1">
                  <a:lumMod val="20000"/>
                  <a:lumOff val="8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Interest</a:t>
              </a:r>
            </a:p>
          </p:txBody>
        </p:sp>
        <p:sp>
          <p:nvSpPr>
            <p:cNvPr id="11" name="TextBox 10">
              <a:extLst>
                <a:ext uri="{FF2B5EF4-FFF2-40B4-BE49-F238E27FC236}">
                  <a16:creationId xmlns:a16="http://schemas.microsoft.com/office/drawing/2014/main" id="{32312C07-98AE-4AA6-8FAB-5A1B849DB97E}"/>
                </a:ext>
              </a:extLst>
            </p:cNvPr>
            <p:cNvSpPr txBox="1"/>
            <p:nvPr/>
          </p:nvSpPr>
          <p:spPr>
            <a:xfrm>
              <a:off x="8875046" y="2829796"/>
              <a:ext cx="1634115" cy="338554"/>
            </a:xfrm>
            <a:prstGeom prst="rect">
              <a:avLst/>
            </a:prstGeom>
            <a:noFill/>
          </p:spPr>
          <p:txBody>
            <a:bodyPr wrap="square" rtlCol="0">
              <a:spAutoFit/>
            </a:bodyPr>
            <a:lstStyle/>
            <a:p>
              <a:pPr algn="ct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Amortization</a:t>
              </a:r>
            </a:p>
          </p:txBody>
        </p:sp>
        <p:sp>
          <p:nvSpPr>
            <p:cNvPr id="19" name="TextBox 18">
              <a:extLst>
                <a:ext uri="{FF2B5EF4-FFF2-40B4-BE49-F238E27FC236}">
                  <a16:creationId xmlns:a16="http://schemas.microsoft.com/office/drawing/2014/main" id="{66E32E83-3504-4239-B4D4-95F1F83398D0}"/>
                </a:ext>
              </a:extLst>
            </p:cNvPr>
            <p:cNvSpPr txBox="1"/>
            <p:nvPr/>
          </p:nvSpPr>
          <p:spPr>
            <a:xfrm>
              <a:off x="8816714" y="1486530"/>
              <a:ext cx="1723527" cy="584775"/>
            </a:xfrm>
            <a:prstGeom prst="rect">
              <a:avLst/>
            </a:prstGeom>
            <a:noFill/>
          </p:spPr>
          <p:txBody>
            <a:bodyPr wrap="square" rtlCol="0">
              <a:spAutoFit/>
            </a:bodyPr>
            <a:lstStyle/>
            <a:p>
              <a:pPr algn="ctr"/>
              <a:r>
                <a:rPr lang="en-US" sz="1600" b="1" dirty="0">
                  <a:latin typeface="Open Sans" panose="020B0606030504020204" pitchFamily="34" charset="0"/>
                  <a:ea typeface="Open Sans" panose="020B0606030504020204" pitchFamily="34" charset="0"/>
                  <a:cs typeface="Open Sans" panose="020B0606030504020204" pitchFamily="34" charset="0"/>
                </a:rPr>
                <a:t>Late in life of loan</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Straight Connector 19">
              <a:extLst>
                <a:ext uri="{FF2B5EF4-FFF2-40B4-BE49-F238E27FC236}">
                  <a16:creationId xmlns:a16="http://schemas.microsoft.com/office/drawing/2014/main" id="{8EA2BA80-8DFC-4167-8B1E-22F72BE0466A}"/>
                </a:ext>
              </a:extLst>
            </p:cNvPr>
            <p:cNvCxnSpPr/>
            <p:nvPr/>
          </p:nvCxnSpPr>
          <p:spPr>
            <a:xfrm>
              <a:off x="8809219" y="2073217"/>
              <a:ext cx="1723527" cy="0"/>
            </a:xfrm>
            <a:prstGeom prst="line">
              <a:avLst/>
            </a:prstGeom>
            <a:ln w="12700">
              <a:solidFill>
                <a:schemeClr val="tx1"/>
              </a:solidFill>
            </a:ln>
          </p:spPr>
          <p:style>
            <a:lnRef idx="1">
              <a:schemeClr val="accent6"/>
            </a:lnRef>
            <a:fillRef idx="0">
              <a:schemeClr val="accent6"/>
            </a:fillRef>
            <a:effectRef idx="0">
              <a:schemeClr val="accent6"/>
            </a:effectRef>
            <a:fontRef idx="minor">
              <a:schemeClr val="tx1"/>
            </a:fontRef>
          </p:style>
        </p:cxnSp>
      </p:grpSp>
      <p:grpSp>
        <p:nvGrpSpPr>
          <p:cNvPr id="25" name="Group 24">
            <a:extLst>
              <a:ext uri="{FF2B5EF4-FFF2-40B4-BE49-F238E27FC236}">
                <a16:creationId xmlns:a16="http://schemas.microsoft.com/office/drawing/2014/main" id="{96333290-6DA0-4252-85E6-084169BD03B4}"/>
              </a:ext>
            </a:extLst>
          </p:cNvPr>
          <p:cNvGrpSpPr/>
          <p:nvPr/>
        </p:nvGrpSpPr>
        <p:grpSpPr>
          <a:xfrm>
            <a:off x="6872990" y="5381470"/>
            <a:ext cx="3834836" cy="865735"/>
            <a:chOff x="6872990" y="5381470"/>
            <a:chExt cx="3834836" cy="865735"/>
          </a:xfrm>
        </p:grpSpPr>
        <p:sp>
          <p:nvSpPr>
            <p:cNvPr id="12" name="TextBox 11">
              <a:extLst>
                <a:ext uri="{FF2B5EF4-FFF2-40B4-BE49-F238E27FC236}">
                  <a16:creationId xmlns:a16="http://schemas.microsoft.com/office/drawing/2014/main" id="{D00FBD33-008A-45E8-B373-C09707185502}"/>
                </a:ext>
              </a:extLst>
            </p:cNvPr>
            <p:cNvSpPr txBox="1"/>
            <p:nvPr/>
          </p:nvSpPr>
          <p:spPr>
            <a:xfrm>
              <a:off x="6872990" y="5662430"/>
              <a:ext cx="3834836" cy="584775"/>
            </a:xfrm>
            <a:prstGeom prst="rect">
              <a:avLst/>
            </a:prstGeom>
            <a:noFill/>
          </p:spPr>
          <p:txBody>
            <a:bodyPr wrap="square" rtlCol="0">
              <a:spAutoFit/>
            </a:bodyPr>
            <a:lstStyle/>
            <a:p>
              <a:pPr algn="ctr"/>
              <a:r>
                <a:rPr lang="en-US" sz="1600" b="1" dirty="0">
                  <a:latin typeface="+mn-lt"/>
                </a:rPr>
                <a:t>Payment is the same each year but composition changes </a:t>
              </a:r>
            </a:p>
          </p:txBody>
        </p:sp>
        <p:sp>
          <p:nvSpPr>
            <p:cNvPr id="21" name="Isosceles Triangle 20">
              <a:extLst>
                <a:ext uri="{FF2B5EF4-FFF2-40B4-BE49-F238E27FC236}">
                  <a16:creationId xmlns:a16="http://schemas.microsoft.com/office/drawing/2014/main" id="{06F363AA-7674-4439-9134-346B6E062F64}"/>
                </a:ext>
              </a:extLst>
            </p:cNvPr>
            <p:cNvSpPr/>
            <p:nvPr/>
          </p:nvSpPr>
          <p:spPr bwMode="auto">
            <a:xfrm flipV="1">
              <a:off x="7060973" y="5381470"/>
              <a:ext cx="3463178" cy="274138"/>
            </a:xfrm>
            <a:prstGeom prst="triangle">
              <a:avLst/>
            </a:prstGeom>
            <a:solidFill>
              <a:schemeClr val="bg1">
                <a:lumMod val="85000"/>
              </a:schemeClr>
            </a:solid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endParaRPr>
            </a:p>
          </p:txBody>
        </p:sp>
      </p:grpSp>
    </p:spTree>
    <p:custDataLst>
      <p:tags r:id="rId1"/>
    </p:custDataLst>
    <p:extLst>
      <p:ext uri="{BB962C8B-B14F-4D97-AF65-F5344CB8AC3E}">
        <p14:creationId xmlns:p14="http://schemas.microsoft.com/office/powerpoint/2010/main" val="35465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BBB8-907E-4FA1-BA2B-2701B07630D3}"/>
              </a:ext>
            </a:extLst>
          </p:cNvPr>
          <p:cNvSpPr>
            <a:spLocks noGrp="1"/>
          </p:cNvSpPr>
          <p:nvPr>
            <p:ph type="title"/>
          </p:nvPr>
        </p:nvSpPr>
        <p:spPr/>
        <p:txBody>
          <a:bodyPr/>
          <a:lstStyle/>
          <a:p>
            <a:r>
              <a:rPr lang="en-GB" dirty="0"/>
              <a:t>Exercise 1</a:t>
            </a:r>
          </a:p>
        </p:txBody>
      </p:sp>
      <p:sp>
        <p:nvSpPr>
          <p:cNvPr id="3" name="Content Placeholder 2">
            <a:extLst>
              <a:ext uri="{FF2B5EF4-FFF2-40B4-BE49-F238E27FC236}">
                <a16:creationId xmlns:a16="http://schemas.microsoft.com/office/drawing/2014/main" id="{F22B7E1B-6810-44C3-86F7-40231862F6D4}"/>
              </a:ext>
            </a:extLst>
          </p:cNvPr>
          <p:cNvSpPr>
            <a:spLocks noGrp="1"/>
          </p:cNvSpPr>
          <p:nvPr>
            <p:ph idx="1"/>
          </p:nvPr>
        </p:nvSpPr>
        <p:spPr/>
        <p:txBody>
          <a:bodyPr/>
          <a:lstStyle/>
          <a:p>
            <a:pPr marL="0" indent="0">
              <a:buNone/>
            </a:pPr>
            <a:r>
              <a:rPr lang="en-GB" dirty="0"/>
              <a:t>Emma is 30 years old and her salary next year will be €40,000. Emma forecasts that her salary will increase at a constant rate of 5% per year until her retirement at age of 60.</a:t>
            </a:r>
          </a:p>
          <a:p>
            <a:pPr marL="914400" lvl="1" indent="-457200">
              <a:buFont typeface="+mj-lt"/>
              <a:buAutoNum type="alphaLcPeriod"/>
            </a:pPr>
            <a:r>
              <a:rPr lang="en-GB" dirty="0"/>
              <a:t>If the EAR is 8%, what is the PV of these future salary payments?</a:t>
            </a:r>
          </a:p>
          <a:p>
            <a:pPr marL="914400" lvl="1" indent="-457200">
              <a:buFont typeface="+mj-lt"/>
              <a:buAutoNum type="alphaLcPeriod"/>
            </a:pPr>
            <a:r>
              <a:rPr lang="en-GB" dirty="0"/>
              <a:t>If Emma saves 5% of her salary each year and invests these savings at an interest rate of 8%, how much will she have saved by age 60? </a:t>
            </a:r>
          </a:p>
          <a:p>
            <a:pPr marL="914400" lvl="1" indent="-457200">
              <a:buFont typeface="+mj-lt"/>
              <a:buAutoNum type="alphaLcPeriod"/>
            </a:pPr>
            <a:r>
              <a:rPr lang="en-GB" dirty="0"/>
              <a:t>If Emma plans to spend these savings in even amounts over her 20 years of retirement, how much can she spend each year?</a:t>
            </a:r>
          </a:p>
        </p:txBody>
      </p:sp>
      <p:sp>
        <p:nvSpPr>
          <p:cNvPr id="4" name="Text Placeholder 3">
            <a:extLst>
              <a:ext uri="{FF2B5EF4-FFF2-40B4-BE49-F238E27FC236}">
                <a16:creationId xmlns:a16="http://schemas.microsoft.com/office/drawing/2014/main" id="{B48B4626-3B70-4520-82C3-46ACFEA17E98}"/>
              </a:ext>
            </a:extLst>
          </p:cNvPr>
          <p:cNvSpPr>
            <a:spLocks noGrp="1"/>
          </p:cNvSpPr>
          <p:nvPr>
            <p:ph type="body" sz="quarter" idx="13"/>
          </p:nvPr>
        </p:nvSpPr>
        <p:spPr/>
        <p:txBody>
          <a:bodyPr/>
          <a:lstStyle/>
          <a:p>
            <a:r>
              <a:rPr lang="en-GB" dirty="0"/>
              <a:t>Advanced Financial Management | Time Value of Money – Interest rates and CFs</a:t>
            </a:r>
          </a:p>
        </p:txBody>
      </p:sp>
      <p:sp>
        <p:nvSpPr>
          <p:cNvPr id="6" name="Oval 5">
            <a:extLst>
              <a:ext uri="{FF2B5EF4-FFF2-40B4-BE49-F238E27FC236}">
                <a16:creationId xmlns:a16="http://schemas.microsoft.com/office/drawing/2014/main" id="{71A5E615-9502-6541-6B7A-E3D946BA5980}"/>
              </a:ext>
            </a:extLst>
          </p:cNvPr>
          <p:cNvSpPr/>
          <p:nvPr/>
        </p:nvSpPr>
        <p:spPr bwMode="auto">
          <a:xfrm>
            <a:off x="1608463" y="4527933"/>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5</a:t>
            </a:r>
          </a:p>
        </p:txBody>
      </p:sp>
      <p:sp>
        <p:nvSpPr>
          <p:cNvPr id="7" name="Oval 6">
            <a:extLst>
              <a:ext uri="{FF2B5EF4-FFF2-40B4-BE49-F238E27FC236}">
                <a16:creationId xmlns:a16="http://schemas.microsoft.com/office/drawing/2014/main" id="{EA197CAF-1E29-BC58-FE04-5D3EFFF89993}"/>
              </a:ext>
            </a:extLst>
          </p:cNvPr>
          <p:cNvSpPr/>
          <p:nvPr/>
        </p:nvSpPr>
        <p:spPr bwMode="auto">
          <a:xfrm>
            <a:off x="3125118" y="452571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4</a:t>
            </a:r>
          </a:p>
        </p:txBody>
      </p:sp>
      <p:sp>
        <p:nvSpPr>
          <p:cNvPr id="8" name="Oval 7">
            <a:extLst>
              <a:ext uri="{FF2B5EF4-FFF2-40B4-BE49-F238E27FC236}">
                <a16:creationId xmlns:a16="http://schemas.microsoft.com/office/drawing/2014/main" id="{3CC44526-4C46-132D-1482-A89F56440D66}"/>
              </a:ext>
            </a:extLst>
          </p:cNvPr>
          <p:cNvSpPr/>
          <p:nvPr/>
        </p:nvSpPr>
        <p:spPr bwMode="auto">
          <a:xfrm>
            <a:off x="4537113" y="452571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3</a:t>
            </a:r>
          </a:p>
        </p:txBody>
      </p:sp>
      <p:sp>
        <p:nvSpPr>
          <p:cNvPr id="9" name="Oval 8">
            <a:extLst>
              <a:ext uri="{FF2B5EF4-FFF2-40B4-BE49-F238E27FC236}">
                <a16:creationId xmlns:a16="http://schemas.microsoft.com/office/drawing/2014/main" id="{61EA616B-7F78-E227-543C-604B0AAEBDA0}"/>
              </a:ext>
            </a:extLst>
          </p:cNvPr>
          <p:cNvSpPr/>
          <p:nvPr/>
        </p:nvSpPr>
        <p:spPr bwMode="auto">
          <a:xfrm>
            <a:off x="6019799" y="452571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2</a:t>
            </a:r>
          </a:p>
        </p:txBody>
      </p:sp>
      <p:sp>
        <p:nvSpPr>
          <p:cNvPr id="10" name="Oval 9">
            <a:extLst>
              <a:ext uri="{FF2B5EF4-FFF2-40B4-BE49-F238E27FC236}">
                <a16:creationId xmlns:a16="http://schemas.microsoft.com/office/drawing/2014/main" id="{750DEE33-2699-4B5A-7A4E-BD91A4759544}"/>
              </a:ext>
            </a:extLst>
          </p:cNvPr>
          <p:cNvSpPr/>
          <p:nvPr/>
        </p:nvSpPr>
        <p:spPr bwMode="auto">
          <a:xfrm>
            <a:off x="7465763" y="4525712"/>
            <a:ext cx="749147" cy="76673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ヒラギノ角ゴ ProN W3" charset="0"/>
                <a:cs typeface="ヒラギノ角ゴ ProN W3" charset="0"/>
                <a:sym typeface="Arial" charset="0"/>
              </a:rPr>
              <a:t>1</a:t>
            </a:r>
          </a:p>
        </p:txBody>
      </p:sp>
    </p:spTree>
    <p:custDataLst>
      <p:tags r:id="rId1"/>
    </p:custDataLst>
    <p:extLst>
      <p:ext uri="{BB962C8B-B14F-4D97-AF65-F5344CB8AC3E}">
        <p14:creationId xmlns:p14="http://schemas.microsoft.com/office/powerpoint/2010/main" val="28732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59000"/>
                                        <p:tgtEl>
                                          <p:spTgt spid="6"/>
                                        </p:tgtEl>
                                      </p:cBhvr>
                                    </p:animEffect>
                                    <p:anim calcmode="lin" valueType="num">
                                      <p:cBhvr>
                                        <p:cTn id="7" dur="59000"/>
                                        <p:tgtEl>
                                          <p:spTgt spid="6"/>
                                        </p:tgtEl>
                                        <p:attrNameLst>
                                          <p:attrName>ppt_x</p:attrName>
                                        </p:attrNameLst>
                                      </p:cBhvr>
                                      <p:tavLst>
                                        <p:tav tm="0">
                                          <p:val>
                                            <p:strVal val="ppt_x"/>
                                          </p:val>
                                        </p:tav>
                                        <p:tav tm="100000">
                                          <p:val>
                                            <p:strVal val="ppt_x"/>
                                          </p:val>
                                        </p:tav>
                                      </p:tavLst>
                                    </p:anim>
                                    <p:anim calcmode="lin" valueType="num">
                                      <p:cBhvr>
                                        <p:cTn id="8" dur="59000"/>
                                        <p:tgtEl>
                                          <p:spTgt spid="6"/>
                                        </p:tgtEl>
                                        <p:attrNameLst>
                                          <p:attrName>ppt_y</p:attrName>
                                        </p:attrNameLst>
                                      </p:cBhvr>
                                      <p:tavLst>
                                        <p:tav tm="0">
                                          <p:val>
                                            <p:strVal val="ppt_y"/>
                                          </p:val>
                                        </p:tav>
                                        <p:tav tm="100000">
                                          <p:val>
                                            <p:strVal val="ppt_y+.1"/>
                                          </p:val>
                                        </p:tav>
                                      </p:tavLst>
                                    </p:anim>
                                    <p:set>
                                      <p:cBhvr>
                                        <p:cTn id="9" dur="1" fill="hold">
                                          <p:stCondLst>
                                            <p:cond delay="58999"/>
                                          </p:stCondLst>
                                        </p:cTn>
                                        <p:tgtEl>
                                          <p:spTgt spid="6"/>
                                        </p:tgtEl>
                                        <p:attrNameLst>
                                          <p:attrName>style.visibility</p:attrName>
                                        </p:attrNameLst>
                                      </p:cBhvr>
                                      <p:to>
                                        <p:strVal val="hidden"/>
                                      </p:to>
                                    </p:set>
                                  </p:childTnLst>
                                </p:cTn>
                              </p:par>
                            </p:childTnLst>
                          </p:cTn>
                        </p:par>
                        <p:par>
                          <p:cTn id="10" fill="hold">
                            <p:stCondLst>
                              <p:cond delay="59000"/>
                            </p:stCondLst>
                            <p:childTnLst>
                              <p:par>
                                <p:cTn id="11" presetID="42" presetClass="exit" presetSubtype="0" fill="hold" grpId="0" nodeType="afterEffect">
                                  <p:stCondLst>
                                    <p:cond delay="0"/>
                                  </p:stCondLst>
                                  <p:childTnLst>
                                    <p:animEffect transition="out" filter="fade">
                                      <p:cBhvr>
                                        <p:cTn id="12" dur="59000"/>
                                        <p:tgtEl>
                                          <p:spTgt spid="7"/>
                                        </p:tgtEl>
                                      </p:cBhvr>
                                    </p:animEffect>
                                    <p:anim calcmode="lin" valueType="num">
                                      <p:cBhvr>
                                        <p:cTn id="13" dur="59000"/>
                                        <p:tgtEl>
                                          <p:spTgt spid="7"/>
                                        </p:tgtEl>
                                        <p:attrNameLst>
                                          <p:attrName>ppt_x</p:attrName>
                                        </p:attrNameLst>
                                      </p:cBhvr>
                                      <p:tavLst>
                                        <p:tav tm="0">
                                          <p:val>
                                            <p:strVal val="ppt_x"/>
                                          </p:val>
                                        </p:tav>
                                        <p:tav tm="100000">
                                          <p:val>
                                            <p:strVal val="ppt_x"/>
                                          </p:val>
                                        </p:tav>
                                      </p:tavLst>
                                    </p:anim>
                                    <p:anim calcmode="lin" valueType="num">
                                      <p:cBhvr>
                                        <p:cTn id="14" dur="59000"/>
                                        <p:tgtEl>
                                          <p:spTgt spid="7"/>
                                        </p:tgtEl>
                                        <p:attrNameLst>
                                          <p:attrName>ppt_y</p:attrName>
                                        </p:attrNameLst>
                                      </p:cBhvr>
                                      <p:tavLst>
                                        <p:tav tm="0">
                                          <p:val>
                                            <p:strVal val="ppt_y"/>
                                          </p:val>
                                        </p:tav>
                                        <p:tav tm="100000">
                                          <p:val>
                                            <p:strVal val="ppt_y+.1"/>
                                          </p:val>
                                        </p:tav>
                                      </p:tavLst>
                                    </p:anim>
                                    <p:set>
                                      <p:cBhvr>
                                        <p:cTn id="15" dur="1" fill="hold">
                                          <p:stCondLst>
                                            <p:cond delay="58999"/>
                                          </p:stCondLst>
                                        </p:cTn>
                                        <p:tgtEl>
                                          <p:spTgt spid="7"/>
                                        </p:tgtEl>
                                        <p:attrNameLst>
                                          <p:attrName>style.visibility</p:attrName>
                                        </p:attrNameLst>
                                      </p:cBhvr>
                                      <p:to>
                                        <p:strVal val="hidden"/>
                                      </p:to>
                                    </p:set>
                                  </p:childTnLst>
                                </p:cTn>
                              </p:par>
                            </p:childTnLst>
                          </p:cTn>
                        </p:par>
                        <p:par>
                          <p:cTn id="16" fill="hold">
                            <p:stCondLst>
                              <p:cond delay="118000"/>
                            </p:stCondLst>
                            <p:childTnLst>
                              <p:par>
                                <p:cTn id="17" presetID="42" presetClass="exit" presetSubtype="0" fill="hold" grpId="0" nodeType="afterEffect">
                                  <p:stCondLst>
                                    <p:cond delay="0"/>
                                  </p:stCondLst>
                                  <p:childTnLst>
                                    <p:animEffect transition="out" filter="fade">
                                      <p:cBhvr>
                                        <p:cTn id="18" dur="59000"/>
                                        <p:tgtEl>
                                          <p:spTgt spid="8"/>
                                        </p:tgtEl>
                                      </p:cBhvr>
                                    </p:animEffect>
                                    <p:anim calcmode="lin" valueType="num">
                                      <p:cBhvr>
                                        <p:cTn id="19" dur="59000"/>
                                        <p:tgtEl>
                                          <p:spTgt spid="8"/>
                                        </p:tgtEl>
                                        <p:attrNameLst>
                                          <p:attrName>ppt_x</p:attrName>
                                        </p:attrNameLst>
                                      </p:cBhvr>
                                      <p:tavLst>
                                        <p:tav tm="0">
                                          <p:val>
                                            <p:strVal val="ppt_x"/>
                                          </p:val>
                                        </p:tav>
                                        <p:tav tm="100000">
                                          <p:val>
                                            <p:strVal val="ppt_x"/>
                                          </p:val>
                                        </p:tav>
                                      </p:tavLst>
                                    </p:anim>
                                    <p:anim calcmode="lin" valueType="num">
                                      <p:cBhvr>
                                        <p:cTn id="20" dur="59000"/>
                                        <p:tgtEl>
                                          <p:spTgt spid="8"/>
                                        </p:tgtEl>
                                        <p:attrNameLst>
                                          <p:attrName>ppt_y</p:attrName>
                                        </p:attrNameLst>
                                      </p:cBhvr>
                                      <p:tavLst>
                                        <p:tav tm="0">
                                          <p:val>
                                            <p:strVal val="ppt_y"/>
                                          </p:val>
                                        </p:tav>
                                        <p:tav tm="100000">
                                          <p:val>
                                            <p:strVal val="ppt_y+.1"/>
                                          </p:val>
                                        </p:tav>
                                      </p:tavLst>
                                    </p:anim>
                                    <p:set>
                                      <p:cBhvr>
                                        <p:cTn id="21" dur="1" fill="hold">
                                          <p:stCondLst>
                                            <p:cond delay="58999"/>
                                          </p:stCondLst>
                                        </p:cTn>
                                        <p:tgtEl>
                                          <p:spTgt spid="8"/>
                                        </p:tgtEl>
                                        <p:attrNameLst>
                                          <p:attrName>style.visibility</p:attrName>
                                        </p:attrNameLst>
                                      </p:cBhvr>
                                      <p:to>
                                        <p:strVal val="hidden"/>
                                      </p:to>
                                    </p:set>
                                  </p:childTnLst>
                                </p:cTn>
                              </p:par>
                            </p:childTnLst>
                          </p:cTn>
                        </p:par>
                        <p:par>
                          <p:cTn id="22" fill="hold">
                            <p:stCondLst>
                              <p:cond delay="177000"/>
                            </p:stCondLst>
                            <p:childTnLst>
                              <p:par>
                                <p:cTn id="23" presetID="42" presetClass="exit" presetSubtype="0" fill="hold" grpId="0" nodeType="afterEffect">
                                  <p:stCondLst>
                                    <p:cond delay="0"/>
                                  </p:stCondLst>
                                  <p:childTnLst>
                                    <p:animEffect transition="out" filter="fade">
                                      <p:cBhvr>
                                        <p:cTn id="24" dur="59000"/>
                                        <p:tgtEl>
                                          <p:spTgt spid="9"/>
                                        </p:tgtEl>
                                      </p:cBhvr>
                                    </p:animEffect>
                                    <p:anim calcmode="lin" valueType="num">
                                      <p:cBhvr>
                                        <p:cTn id="25" dur="59000"/>
                                        <p:tgtEl>
                                          <p:spTgt spid="9"/>
                                        </p:tgtEl>
                                        <p:attrNameLst>
                                          <p:attrName>ppt_x</p:attrName>
                                        </p:attrNameLst>
                                      </p:cBhvr>
                                      <p:tavLst>
                                        <p:tav tm="0">
                                          <p:val>
                                            <p:strVal val="ppt_x"/>
                                          </p:val>
                                        </p:tav>
                                        <p:tav tm="100000">
                                          <p:val>
                                            <p:strVal val="ppt_x"/>
                                          </p:val>
                                        </p:tav>
                                      </p:tavLst>
                                    </p:anim>
                                    <p:anim calcmode="lin" valueType="num">
                                      <p:cBhvr>
                                        <p:cTn id="26" dur="59000"/>
                                        <p:tgtEl>
                                          <p:spTgt spid="9"/>
                                        </p:tgtEl>
                                        <p:attrNameLst>
                                          <p:attrName>ppt_y</p:attrName>
                                        </p:attrNameLst>
                                      </p:cBhvr>
                                      <p:tavLst>
                                        <p:tav tm="0">
                                          <p:val>
                                            <p:strVal val="ppt_y"/>
                                          </p:val>
                                        </p:tav>
                                        <p:tav tm="100000">
                                          <p:val>
                                            <p:strVal val="ppt_y+.1"/>
                                          </p:val>
                                        </p:tav>
                                      </p:tavLst>
                                    </p:anim>
                                    <p:set>
                                      <p:cBhvr>
                                        <p:cTn id="27" dur="1" fill="hold">
                                          <p:stCondLst>
                                            <p:cond delay="58999"/>
                                          </p:stCondLst>
                                        </p:cTn>
                                        <p:tgtEl>
                                          <p:spTgt spid="9"/>
                                        </p:tgtEl>
                                        <p:attrNameLst>
                                          <p:attrName>style.visibility</p:attrName>
                                        </p:attrNameLst>
                                      </p:cBhvr>
                                      <p:to>
                                        <p:strVal val="hidden"/>
                                      </p:to>
                                    </p:set>
                                  </p:childTnLst>
                                </p:cTn>
                              </p:par>
                            </p:childTnLst>
                          </p:cTn>
                        </p:par>
                        <p:par>
                          <p:cTn id="28" fill="hold">
                            <p:stCondLst>
                              <p:cond delay="236000"/>
                            </p:stCondLst>
                            <p:childTnLst>
                              <p:par>
                                <p:cTn id="29" presetID="42" presetClass="exit" presetSubtype="0" fill="hold" grpId="0" nodeType="afterEffect">
                                  <p:stCondLst>
                                    <p:cond delay="0"/>
                                  </p:stCondLst>
                                  <p:childTnLst>
                                    <p:animEffect transition="out" filter="fade">
                                      <p:cBhvr>
                                        <p:cTn id="30" dur="59000"/>
                                        <p:tgtEl>
                                          <p:spTgt spid="10"/>
                                        </p:tgtEl>
                                      </p:cBhvr>
                                    </p:animEffect>
                                    <p:anim calcmode="lin" valueType="num">
                                      <p:cBhvr>
                                        <p:cTn id="31" dur="59000"/>
                                        <p:tgtEl>
                                          <p:spTgt spid="10"/>
                                        </p:tgtEl>
                                        <p:attrNameLst>
                                          <p:attrName>ppt_x</p:attrName>
                                        </p:attrNameLst>
                                      </p:cBhvr>
                                      <p:tavLst>
                                        <p:tav tm="0">
                                          <p:val>
                                            <p:strVal val="ppt_x"/>
                                          </p:val>
                                        </p:tav>
                                        <p:tav tm="100000">
                                          <p:val>
                                            <p:strVal val="ppt_x"/>
                                          </p:val>
                                        </p:tav>
                                      </p:tavLst>
                                    </p:anim>
                                    <p:anim calcmode="lin" valueType="num">
                                      <p:cBhvr>
                                        <p:cTn id="32" dur="59000"/>
                                        <p:tgtEl>
                                          <p:spTgt spid="10"/>
                                        </p:tgtEl>
                                        <p:attrNameLst>
                                          <p:attrName>ppt_y</p:attrName>
                                        </p:attrNameLst>
                                      </p:cBhvr>
                                      <p:tavLst>
                                        <p:tav tm="0">
                                          <p:val>
                                            <p:strVal val="ppt_y"/>
                                          </p:val>
                                        </p:tav>
                                        <p:tav tm="100000">
                                          <p:val>
                                            <p:strVal val="ppt_y+.1"/>
                                          </p:val>
                                        </p:tav>
                                      </p:tavLst>
                                    </p:anim>
                                    <p:set>
                                      <p:cBhvr>
                                        <p:cTn id="33" dur="1" fill="hold">
                                          <p:stCondLst>
                                            <p:cond delay="58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685747A0-F951-4A39-BBCF-8A8FDA737849}"/>
  <p:tag name="ISPRING_RESOURCE_FOLDER" val="C:\Users\marga\Dropbox\Nova SBE\Nova SBE Teaching\Advanced Financial Management\Fall 2020-2021\Lecture 02\AFM_02 - MS 2020 Time Value of Money - In-class\"/>
  <p:tag name="ISPRING_PRESENTATION_PATH" val="C:\Users\marga\Dropbox\Nova SBE\Nova SBE Teaching\Advanced Financial Management\Fall 2020-2021\Lecture 02\AFM_02 - MS 2020 Time Value of Money - In-class.pptx"/>
  <p:tag name="ISPRING_PROJECT_VERSION" val="9.3"/>
  <p:tag name="ISPRING_PROJECT_FOLDER_UPDATED" val="1"/>
  <p:tag name="ISPRING_SCREEN_RECS_UPDATED" val="C:\Users\marga\Dropbox\Nova SBE\Nova SBE Teaching\Advanced Financial Management\Fall 2020-2021\Lecture 02\AFM_02 - MS 2020 Time Value of Money - In-class\"/>
  <p:tag name="FLASHSPRING_ZOOM_TAG" val="70"/>
  <p:tag name="ISPRING_PRESENTATION_INFO_2" val="&lt;?xml version=&quot;1.0&quot; encoding=&quot;UTF-8&quot; standalone=&quot;no&quot; ?&gt;&#10;&lt;presentation2&gt;&#10;&#10;  &lt;slides&gt;&#10;    &lt;slide id=&quot;{22BC53C3-D258-479C-9ADE-BD9648889B36}&quot; pptId=&quot;256&quot;/&gt;&#10;    &lt;slide id=&quot;{1BA3EFE9-17D8-4529-BD60-7DE4C19726A6}&quot; pptId=&quot;434&quot;/&gt;&#10;    &lt;slide id=&quot;{E6854396-71C4-421B-A9F4-804BE5E1D6EC}&quot; pptId=&quot;280&quot;/&gt;&#10;    &lt;slide id=&quot;{E46FA9BF-1433-4186-8361-B2CA0F19BDDE}&quot; pptId=&quot;276&quot;/&gt;&#10;    &lt;slide id=&quot;{101344A5-D977-4773-BED5-1DA7FB2A0D88}&quot; pptId=&quot;425&quot;/&gt;&#10;    &lt;slide id=&quot;{DB564DD7-F047-432E-9441-4FDA381F1F19}&quot; pptId=&quot;257&quot;/&gt;&#10;    &lt;slide id=&quot;{BE2E28ED-7270-445F-9845-D15F3105C80C}&quot; pptId=&quot;433&quot;/&gt;&#10;    &lt;slide id=&quot;{8095B839-96DD-4881-802E-D9669622DFBB}&quot; pptId=&quot;431&quot;/&gt;&#10;    &lt;slide id=&quot;{C7D8C888-049C-4CC0-9551-6D5390991081}&quot; pptId=&quot;303&quot;/&gt;&#10;    &lt;slide id=&quot;{EC9B26CC-AA39-4B25-9395-C237914B534C}&quot; pptId=&quot;304&quot;/&gt;&#10;    &lt;slide id=&quot;{3A2ADB44-2B44-4904-B1D1-A6A6B3B2587B}&quot; pptId=&quot;305&quot;/&gt;&#10;    &lt;slide id=&quot;{13F84ADE-D92E-46E9-9C9D-725ACBEEC32B}&quot; pptId=&quot;307&quot;/&gt;&#10;    &lt;slide id=&quot;{9D45387F-A67A-4984-BBB1-440B7ED1349D}&quot; pptId=&quot;308&quot;/&gt;&#10;    &lt;slide id=&quot;{142D2C2C-17B2-4239-92D3-5549DB044901}&quot; pptId=&quot;309&quot;/&gt;&#10;    &lt;slide id=&quot;{0C6BC6B3-6175-47A5-B81D-531FF7E70759}&quot; pptId=&quot;310&quot;/&gt;&#10;    &lt;slide id=&quot;{406EEA2D-8A2C-49FE-8E1B-3577008801A2}&quot; pptId=&quot;312&quot;/&gt;&#10;    &lt;slide id=&quot;{70DBEFC7-6578-4331-932A-3E8956329F68}&quot; pptId=&quot;311&quot;/&gt;&#10;  &lt;/slides&gt;&#10;&#10;  &lt;narration&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ISPRING_SLIDE_ID_2" val="{22BC53C3-D258-479C-9ADE-BD9648889B36}"/>
  <p:tag name="GENSWF_ADVANCE_TIME" val="5.000"/>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GENSWF_ADVANCE_TIME" val="45.806"/>
  <p:tag name="GENSWF_SLIDE_TITLE" val="Key takeaways"/>
  <p:tag name="ISPRING_SLIDE_ID_2" val="{E71D283E-5FDE-4AC4-B9B6-9A1951DA504A}"/>
</p:tagLst>
</file>

<file path=ppt/tags/tag19.xml><?xml version="1.0" encoding="utf-8"?>
<p:tagLst xmlns:a="http://schemas.openxmlformats.org/drawingml/2006/main" xmlns:r="http://schemas.openxmlformats.org/officeDocument/2006/relationships" xmlns:p="http://schemas.openxmlformats.org/presentationml/2006/main">
  <p:tag name="ISPRING_SLIDE_ID_2" val="{8095B839-96DD-4881-802E-D9669622DFBB}"/>
  <p:tag name="GENSWF_ADVANCE_TIME" val="5.000"/>
  <p:tag name="TIMING" val="|0.001|0.001|0.001"/>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7D8C888-049C-4CC0-9551-6D5390991081}"/>
  <p:tag name="TIMING" val="|0.001|0.001|0.001|0.001"/>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000"/>
  <p:tag name="TIMING" val="|0.001|0.001"/>
  <p:tag name="ISPRING_CUSTOM_TIMING_USED" val="1"/>
  <p:tag name="ISPRING_SLIDE_ID_2" val="{406EEA2D-8A2C-49FE-8E1B-3577008801A2}"/>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5.000"/>
  <p:tag name="TIMING" val="|0.001|0.001|0.001"/>
  <p:tag name="ISPRING_CUSTOM_TIMING_USED" val="1"/>
  <p:tag name="ISPRING_SLIDE_ID_2" val="{70DBEFC7-6578-4331-932A-3E8956329F68}"/>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13F84ADE-D92E-46E9-9C9D-725ACBEEC32B}"/>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9D45387F-A67A-4984-BBB1-440B7ED1349D}"/>
</p:tagLst>
</file>

<file path=ppt/tags/tag25.xml><?xml version="1.0" encoding="utf-8"?>
<p:tagLst xmlns:a="http://schemas.openxmlformats.org/drawingml/2006/main" xmlns:r="http://schemas.openxmlformats.org/officeDocument/2006/relationships" xmlns:p="http://schemas.openxmlformats.org/presentationml/2006/main">
  <p:tag name="ISPRING_SLIDE_ID_2" val="{101344A5-D977-4773-BED5-1DA7FB2A0D88}"/>
  <p:tag name="GENSWF_ADVANCE_TIME" val="5.000"/>
  <p:tag name="TIMING" val="|0.001|0.001|0.001|0.001|0.001|0.001|0.001|0.001"/>
  <p:tag name="ISPRING_CUSTOM_TIMING_USED" val="1"/>
</p:tagLst>
</file>

<file path=ppt/tags/tag2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142D2C2C-17B2-4239-92D3-5549DB044901}"/>
</p:tagLst>
</file>

<file path=ppt/tags/tag27.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0C6BC6B3-6175-47A5-B81D-531FF7E70759}"/>
</p:tagLst>
</file>

<file path=ppt/tags/tag28.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0C6BC6B3-6175-47A5-B81D-531FF7E70759}"/>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va - F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va - FS" id="{4EF33EA7-0F44-4BC0-A383-43441775A008}" vid="{8482CBA6-D0AC-459A-B9D1-BDBCBF0F8B36}"/>
    </a:ext>
  </a:extLst>
</a:theme>
</file>

<file path=ppt/theme/theme2.xml><?xml version="1.0" encoding="utf-8"?>
<a:theme xmlns:a="http://schemas.openxmlformats.org/drawingml/2006/main" name="Content">
  <a:themeElements>
    <a:clrScheme name="A NF">
      <a:dk1>
        <a:sysClr val="windowText" lastClr="000000"/>
      </a:dk1>
      <a:lt1>
        <a:sysClr val="window" lastClr="FFFFFF"/>
      </a:lt1>
      <a:dk2>
        <a:srgbClr val="005AA9"/>
      </a:dk2>
      <a:lt2>
        <a:srgbClr val="EEECE1"/>
      </a:lt2>
      <a:accent1>
        <a:srgbClr val="4F81BD"/>
      </a:accent1>
      <a:accent2>
        <a:srgbClr val="A45355"/>
      </a:accent2>
      <a:accent3>
        <a:srgbClr val="B1B7B3"/>
      </a:accent3>
      <a:accent4>
        <a:srgbClr val="415E50"/>
      </a:accent4>
      <a:accent5>
        <a:srgbClr val="636965"/>
      </a:accent5>
      <a:accent6>
        <a:srgbClr val="9E09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00026"/>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a:themeElements>
    <a:clrScheme name="Nova FS">
      <a:dk1>
        <a:sysClr val="windowText" lastClr="000000"/>
      </a:dk1>
      <a:lt1>
        <a:sysClr val="window" lastClr="FFFFFF"/>
      </a:lt1>
      <a:dk2>
        <a:srgbClr val="005AA9"/>
      </a:dk2>
      <a:lt2>
        <a:srgbClr val="EEECE1"/>
      </a:lt2>
      <a:accent1>
        <a:srgbClr val="4F81BD"/>
      </a:accent1>
      <a:accent2>
        <a:srgbClr val="A45355"/>
      </a:accent2>
      <a:accent3>
        <a:srgbClr val="B1B7B3"/>
      </a:accent3>
      <a:accent4>
        <a:srgbClr val="415E50"/>
      </a:accent4>
      <a:accent5>
        <a:srgbClr val="636965"/>
      </a:accent5>
      <a:accent6>
        <a:srgbClr val="9E0927"/>
      </a:accent6>
      <a:hlink>
        <a:srgbClr val="0000FF"/>
      </a:hlink>
      <a:folHlink>
        <a:srgbClr val="800080"/>
      </a:folHlink>
    </a:clrScheme>
    <a:fontScheme name="Nova FS">
      <a:majorFont>
        <a:latin typeface="PlayFair"/>
        <a:ea typeface="Helvetica Neue Medium"/>
        <a:cs typeface="Helvetica Neue Medium"/>
      </a:majorFont>
      <a:minorFont>
        <a:latin typeface="Open Sans Light"/>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Nova - FS">
  <a:themeElements>
    <a:clrScheme name="Nova FS">
      <a:dk1>
        <a:sysClr val="windowText" lastClr="000000"/>
      </a:dk1>
      <a:lt1>
        <a:sysClr val="window" lastClr="FFFFFF"/>
      </a:lt1>
      <a:dk2>
        <a:srgbClr val="005AA9"/>
      </a:dk2>
      <a:lt2>
        <a:srgbClr val="EEECE1"/>
      </a:lt2>
      <a:accent1>
        <a:srgbClr val="4F81BD"/>
      </a:accent1>
      <a:accent2>
        <a:srgbClr val="A45355"/>
      </a:accent2>
      <a:accent3>
        <a:srgbClr val="B1B7B3"/>
      </a:accent3>
      <a:accent4>
        <a:srgbClr val="415E50"/>
      </a:accent4>
      <a:accent5>
        <a:srgbClr val="636965"/>
      </a:accent5>
      <a:accent6>
        <a:srgbClr val="9E0927"/>
      </a:accent6>
      <a:hlink>
        <a:srgbClr val="0000FF"/>
      </a:hlink>
      <a:folHlink>
        <a:srgbClr val="800080"/>
      </a:folHlink>
    </a:clrScheme>
    <a:fontScheme name="Nova FS">
      <a:majorFont>
        <a:latin typeface="PlayFair"/>
        <a:ea typeface="Helvetica Neue Medium"/>
        <a:cs typeface="Helvetica Neue Medium"/>
      </a:majorFont>
      <a:minorFont>
        <a:latin typeface="Open Sans Light"/>
        <a:ea typeface="Helvetica Neue Medium"/>
        <a:cs typeface="Helvetica Neue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va SBE lectures" id="{CD9F6090-8C7D-451D-9D09-078D21B601D3}" vid="{FE9F858F-6E37-45F7-AD09-87585FFA8E7F}"/>
    </a:ext>
  </a:extLst>
</a:theme>
</file>

<file path=ppt/theme/theme5.xml><?xml version="1.0" encoding="utf-8"?>
<a:theme xmlns:a="http://schemas.openxmlformats.org/drawingml/2006/main" name="2_Content">
  <a:themeElements>
    <a:clrScheme name="A NF">
      <a:dk1>
        <a:sysClr val="windowText" lastClr="000000"/>
      </a:dk1>
      <a:lt1>
        <a:sysClr val="window" lastClr="FFFFFF"/>
      </a:lt1>
      <a:dk2>
        <a:srgbClr val="005AA9"/>
      </a:dk2>
      <a:lt2>
        <a:srgbClr val="EEECE1"/>
      </a:lt2>
      <a:accent1>
        <a:srgbClr val="4F81BD"/>
      </a:accent1>
      <a:accent2>
        <a:srgbClr val="A45355"/>
      </a:accent2>
      <a:accent3>
        <a:srgbClr val="B1B7B3"/>
      </a:accent3>
      <a:accent4>
        <a:srgbClr val="415E50"/>
      </a:accent4>
      <a:accent5>
        <a:srgbClr val="636965"/>
      </a:accent5>
      <a:accent6>
        <a:srgbClr val="9E0927"/>
      </a:accent6>
      <a:hlink>
        <a:srgbClr val="0000FF"/>
      </a:hlink>
      <a:folHlink>
        <a:srgbClr val="800080"/>
      </a:folHlink>
    </a:clrScheme>
    <a:fontScheme name="Nova FS">
      <a:majorFont>
        <a:latin typeface="PlayFair"/>
        <a:ea typeface="Helvetica Neue Medium"/>
        <a:cs typeface="Helvetica Neue Medium"/>
      </a:majorFont>
      <a:minorFont>
        <a:latin typeface="Open Sans Light"/>
        <a:ea typeface="Helvetica Neue Medium"/>
        <a:cs typeface="Helvetica Neue Medium"/>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00026"/>
        </a:solidFill>
        <a:ln w="12700"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va SBE lectures" id="{CD9F6090-8C7D-451D-9D09-078D21B601D3}" vid="{B404C665-9634-4140-8E85-EDF453A6F0A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Nova - FS</Template>
  <TotalTime>3528</TotalTime>
  <Words>2177</Words>
  <Application>Microsoft Office PowerPoint</Application>
  <PresentationFormat>Widescreen</PresentationFormat>
  <Paragraphs>271</Paragraphs>
  <Slides>22</Slides>
  <Notes>13</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7" baseType="lpstr">
      <vt:lpstr>Arial</vt:lpstr>
      <vt:lpstr>Calibri</vt:lpstr>
      <vt:lpstr>Cambria Math</vt:lpstr>
      <vt:lpstr>Helvetica Neue</vt:lpstr>
      <vt:lpstr>Open Sans</vt:lpstr>
      <vt:lpstr>Open Sans </vt:lpstr>
      <vt:lpstr>Open Sans Light</vt:lpstr>
      <vt:lpstr>Playfair Display</vt:lpstr>
      <vt:lpstr>Wingdings</vt:lpstr>
      <vt:lpstr>Nova - FS</vt:lpstr>
      <vt:lpstr>Content</vt:lpstr>
      <vt:lpstr>1_Content</vt:lpstr>
      <vt:lpstr>1_Nova - FS</vt:lpstr>
      <vt:lpstr>2_Content</vt:lpstr>
      <vt:lpstr>think-cell Slide</vt:lpstr>
      <vt:lpstr>PowerPoint Presentation</vt:lpstr>
      <vt:lpstr>PowerPoint Presentation</vt:lpstr>
      <vt:lpstr>PowerPoint Presentation</vt:lpstr>
      <vt:lpstr>How to apply the formulas correctly</vt:lpstr>
      <vt:lpstr>PowerPoint Presentation</vt:lpstr>
      <vt:lpstr>Annuities in real life with mortgages</vt:lpstr>
      <vt:lpstr>Example: amortizing loan</vt:lpstr>
      <vt:lpstr>Example: amortizing loan</vt:lpstr>
      <vt:lpstr>Exercise 1</vt:lpstr>
      <vt:lpstr>Exercise 1 - solutions</vt:lpstr>
      <vt:lpstr>Exercise 1 - solutions</vt:lpstr>
      <vt:lpstr>PowerPoint Presentation</vt:lpstr>
      <vt:lpstr>PowerPoint Presentation</vt:lpstr>
      <vt:lpstr>PowerPoint Presentation</vt:lpstr>
      <vt:lpstr>Exercise 2</vt:lpstr>
      <vt:lpstr>Exercise 2 - solutions</vt:lpstr>
      <vt:lpstr>Exercise 2 - solutions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Margarida Soares</dc:creator>
  <cp:lastModifiedBy>Julio Crego</cp:lastModifiedBy>
  <cp:revision>69</cp:revision>
  <dcterms:created xsi:type="dcterms:W3CDTF">2020-07-21T10:44:27Z</dcterms:created>
  <dcterms:modified xsi:type="dcterms:W3CDTF">2025-02-11T10:44:22Z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29f4804-9ab0-4527-a877-f7a87100f5fc_Enabled">
    <vt:lpwstr>true</vt:lpwstr>
  </property>
  <property fmtid="{D5CDD505-2E9C-101B-9397-08002B2CF9AE}" pid="3" name="MSIP_Label_b29f4804-9ab0-4527-a877-f7a87100f5fc_SetDate">
    <vt:lpwstr>2025-02-04T12:15:41Z</vt:lpwstr>
  </property>
  <property fmtid="{D5CDD505-2E9C-101B-9397-08002B2CF9AE}" pid="4" name="MSIP_Label_b29f4804-9ab0-4527-a877-f7a87100f5fc_Method">
    <vt:lpwstr>Standard</vt:lpwstr>
  </property>
  <property fmtid="{D5CDD505-2E9C-101B-9397-08002B2CF9AE}" pid="5" name="MSIP_Label_b29f4804-9ab0-4527-a877-f7a87100f5fc_Name">
    <vt:lpwstr>General</vt:lpwstr>
  </property>
  <property fmtid="{D5CDD505-2E9C-101B-9397-08002B2CF9AE}" pid="6" name="MSIP_Label_b29f4804-9ab0-4527-a877-f7a87100f5fc_SiteId">
    <vt:lpwstr>7a5561df-6599-4898-8a20-cce41db3b44f</vt:lpwstr>
  </property>
  <property fmtid="{D5CDD505-2E9C-101B-9397-08002B2CF9AE}" pid="7" name="MSIP_Label_b29f4804-9ab0-4527-a877-f7a87100f5fc_ActionId">
    <vt:lpwstr>c7b664bc-9fbf-436c-afdd-d5727f7e4b77</vt:lpwstr>
  </property>
  <property fmtid="{D5CDD505-2E9C-101B-9397-08002B2CF9AE}" pid="8" name="MSIP_Label_b29f4804-9ab0-4527-a877-f7a87100f5fc_ContentBits">
    <vt:lpwstr>0</vt:lpwstr>
  </property>
</Properties>
</file>