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324" r:id="rId3"/>
    <p:sldId id="331" r:id="rId4"/>
    <p:sldId id="344" r:id="rId5"/>
    <p:sldId id="332" r:id="rId6"/>
    <p:sldId id="346" r:id="rId7"/>
    <p:sldId id="347" r:id="rId8"/>
    <p:sldId id="345" r:id="rId9"/>
    <p:sldId id="342" r:id="rId10"/>
    <p:sldId id="343" r:id="rId11"/>
    <p:sldId id="348" r:id="rId12"/>
    <p:sldId id="341" r:id="rId13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00099"/>
    <a:srgbClr val="00CC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1754C71-408C-EB45-B0A7-0933B3D6441B}" type="datetime1">
              <a:rPr lang="en-US"/>
              <a:pPr>
                <a:defRPr/>
              </a:pPr>
              <a:t>9/11/20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DEC140D-8D6B-0741-AE2B-A178778BA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Click to edit Master text styles</a:t>
            </a:r>
          </a:p>
          <a:p>
            <a:pPr lvl="1"/>
            <a:r>
              <a:rPr lang="pt-PT" noProof="0"/>
              <a:t>Second level</a:t>
            </a:r>
          </a:p>
          <a:p>
            <a:pPr lvl="2"/>
            <a:r>
              <a:rPr lang="pt-PT" noProof="0"/>
              <a:t>Third level</a:t>
            </a:r>
          </a:p>
          <a:p>
            <a:pPr lvl="3"/>
            <a:r>
              <a:rPr lang="pt-PT" noProof="0"/>
              <a:t>Fourth level</a:t>
            </a:r>
          </a:p>
          <a:p>
            <a:pPr lvl="4"/>
            <a:r>
              <a:rPr lang="pt-PT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96CFB70-0030-3C4A-A30B-763C75869EB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ＭＳ Ｐゴシック" pitchFamily="-10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ylfaen" pitchFamily="18" charset="0"/>
        <a:ea typeface="ＭＳ Ｐゴシック" pitchFamily="-1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CB18DF-C208-5342-8466-705551962E0D}" type="slidenum">
              <a:rPr lang="pt-PT"/>
              <a:pPr/>
              <a:t>9</a:t>
            </a:fld>
            <a:endParaRPr lang="pt-PT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6C307-0EA9-3043-B0E5-20E6BC7E828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8961A-671E-374A-9D18-3CC08EC138D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8B2C6-2D53-2449-A3AC-21BD8DD85DE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E5625C1E-0C8E-6741-84B2-D678AA35ED67}" type="slidenum">
              <a:rPr lang="pt-PT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AA50D-AF32-2E4B-9DFF-90EDA542AC99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F6FDE-C9A0-1E4F-8F74-1B4F24305FF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F4BC5-E43C-DD45-8452-047E870DFF8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132EA-40BE-C94D-97CA-0AA110F3BF6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A1D2F-374A-4743-BFA9-450A4BD343F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B4CC3-9720-704C-992A-F40E931ACCE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CACF1-3646-6547-8372-0CB1E97D114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5CC19-BDBB-BA4C-85E3-2783E25B56B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286E20-BB23-EA4A-8B81-CE1B94A24FC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4" charset="-128"/>
          <a:cs typeface="ＭＳ Ｐゴシック" pitchFamily="-10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  <a:ea typeface="ＭＳ Ｐゴシック" pitchFamily="-104" charset="-128"/>
          <a:cs typeface="ＭＳ Ｐゴシック" pitchFamily="-10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ylfae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4" charset="-128"/>
          <a:cs typeface="ＭＳ Ｐゴシック" pitchFamily="-10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81" name="Group 137"/>
          <p:cNvGraphicFramePr>
            <a:graphicFrameLocks noGrp="1"/>
          </p:cNvGraphicFramePr>
          <p:nvPr/>
        </p:nvGraphicFramePr>
        <p:xfrm>
          <a:off x="395288" y="1989138"/>
          <a:ext cx="8064500" cy="3931920"/>
        </p:xfrm>
        <a:graphic>
          <a:graphicData uri="http://schemas.openxmlformats.org/drawingml/2006/table">
            <a:tbl>
              <a:tblPr/>
              <a:tblGrid>
                <a:gridCol w="806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notion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examples</a:t>
                      </a: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 pitchFamily="-104" charset="0"/>
                        <a:cs typeface="Arial" pitchFamily="-10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private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provision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and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efficiency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: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free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riding</a:t>
                      </a: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 pitchFamily="-104" charset="0"/>
                        <a:cs typeface="Arial" pitchFamily="-10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efficient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level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of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public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good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provision</a:t>
                      </a: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 pitchFamily="-104" charset="0"/>
                        <a:cs typeface="Arial" pitchFamily="-10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Samuelson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condition</a:t>
                      </a: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 pitchFamily="-104" charset="0"/>
                        <a:cs typeface="Arial" pitchFamily="-10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example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: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quasilinear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preferences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public</a:t>
                      </a:r>
                      <a:r>
                        <a:rPr kumimoji="0" lang="pt-PT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good</a:t>
                      </a:r>
                      <a:r>
                        <a:rPr kumimoji="0" lang="pt-PT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provision</a:t>
                      </a:r>
                      <a:r>
                        <a:rPr kumimoji="0" lang="pt-PT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and</a:t>
                      </a:r>
                      <a:r>
                        <a:rPr kumimoji="0" lang="pt-PT" sz="2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efficiency</a:t>
                      </a:r>
                      <a:endParaRPr kumimoji="0" lang="pt-PT" sz="2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 pitchFamily="-104" charset="0"/>
                        <a:cs typeface="Arial" pitchFamily="-10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public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provision</a:t>
                      </a: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 pitchFamily="-104" charset="0"/>
                        <a:cs typeface="Arial" pitchFamily="-104" charset="0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Groves-Clarke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 </a:t>
                      </a:r>
                      <a:r>
                        <a:rPr kumimoji="0" lang="pt-PT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pitchFamily="18" charset="0"/>
                          <a:ea typeface="Times New Roman" pitchFamily="-104" charset="0"/>
                          <a:cs typeface="Arial" pitchFamily="-104" charset="0"/>
                        </a:rPr>
                        <a:t>mechanism</a:t>
                      </a: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pitchFamily="18" charset="0"/>
                        <a:ea typeface="Times New Roman" pitchFamily="-104" charset="0"/>
                        <a:cs typeface="Arial" pitchFamily="-10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65" name="Rectangle 92"/>
          <p:cNvSpPr>
            <a:spLocks noChangeArrowheads="1"/>
          </p:cNvSpPr>
          <p:nvPr/>
        </p:nvSpPr>
        <p:spPr bwMode="auto">
          <a:xfrm>
            <a:off x="827088" y="484872"/>
            <a:ext cx="741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pt-PT" sz="3600" b="1" dirty="0" err="1">
                <a:solidFill>
                  <a:srgbClr val="000000"/>
                </a:solidFill>
                <a:ea typeface="Times New Roman" pitchFamily="-104" charset="0"/>
                <a:cs typeface="Times New Roman" pitchFamily="-104" charset="0"/>
              </a:rPr>
              <a:t>public</a:t>
            </a:r>
            <a:r>
              <a:rPr lang="pt-PT" sz="3600" b="1" dirty="0">
                <a:solidFill>
                  <a:srgbClr val="000000"/>
                </a:solidFill>
                <a:ea typeface="Times New Roman" pitchFamily="-104" charset="0"/>
                <a:cs typeface="Times New Roman" pitchFamily="-104" charset="0"/>
              </a:rPr>
              <a:t> </a:t>
            </a:r>
            <a:r>
              <a:rPr lang="pt-PT" sz="3600" b="1" dirty="0" err="1">
                <a:solidFill>
                  <a:srgbClr val="000000"/>
                </a:solidFill>
                <a:ea typeface="Times New Roman" pitchFamily="-104" charset="0"/>
                <a:cs typeface="Times New Roman" pitchFamily="-104" charset="0"/>
              </a:rPr>
              <a:t>goods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250825" y="1916113"/>
            <a:ext cx="8713788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pt-PT" sz="2800" dirty="0"/>
              <a:t>- </a:t>
            </a:r>
            <a:r>
              <a:rPr lang="pt-PT" sz="2800" dirty="0" err="1"/>
              <a:t>The</a:t>
            </a:r>
            <a:r>
              <a:rPr lang="pt-PT" sz="2800" dirty="0">
                <a:solidFill>
                  <a:srgbClr val="000099"/>
                </a:solidFill>
              </a:rPr>
              <a:t> </a:t>
            </a:r>
            <a:r>
              <a:rPr lang="pt-PT" sz="2800" dirty="0" err="1">
                <a:solidFill>
                  <a:srgbClr val="000099"/>
                </a:solidFill>
              </a:rPr>
              <a:t>Lindahl</a:t>
            </a:r>
            <a:r>
              <a:rPr lang="pt-PT" sz="2800" dirty="0">
                <a:solidFill>
                  <a:srgbClr val="000099"/>
                </a:solidFill>
              </a:rPr>
              <a:t> </a:t>
            </a:r>
            <a:r>
              <a:rPr lang="pt-PT" sz="2800" dirty="0" err="1">
                <a:solidFill>
                  <a:srgbClr val="000099"/>
                </a:solidFill>
              </a:rPr>
              <a:t>tax</a:t>
            </a:r>
            <a:r>
              <a:rPr lang="pt-PT" sz="2800" dirty="0"/>
              <a:t> for </a:t>
            </a:r>
            <a:r>
              <a:rPr lang="pt-PT" sz="2800" dirty="0" err="1"/>
              <a:t>each</a:t>
            </a:r>
            <a:r>
              <a:rPr lang="pt-PT" sz="2800" dirty="0"/>
              <a:t> </a:t>
            </a:r>
            <a:r>
              <a:rPr lang="pt-PT" sz="2800" dirty="0" err="1"/>
              <a:t>agent</a:t>
            </a:r>
            <a:r>
              <a:rPr lang="pt-PT" sz="2800" dirty="0"/>
              <a:t> </a:t>
            </a:r>
            <a:r>
              <a:rPr lang="pt-PT" sz="2800" dirty="0" err="1"/>
              <a:t>is</a:t>
            </a:r>
            <a:r>
              <a:rPr lang="pt-PT" sz="2800" dirty="0"/>
              <a:t> </a:t>
            </a:r>
            <a:r>
              <a:rPr lang="pt-PT" sz="2800" dirty="0" err="1"/>
              <a:t>equal</a:t>
            </a:r>
            <a:r>
              <a:rPr lang="pt-PT" sz="2800" dirty="0"/>
              <a:t> to </a:t>
            </a:r>
            <a:r>
              <a:rPr lang="pt-PT" sz="2800" dirty="0" err="1"/>
              <a:t>the</a:t>
            </a:r>
            <a:r>
              <a:rPr lang="pt-PT" sz="2800" dirty="0"/>
              <a:t> </a:t>
            </a:r>
            <a:r>
              <a:rPr lang="pt-PT" sz="2800" dirty="0" err="1"/>
              <a:t>agent’s</a:t>
            </a:r>
            <a:r>
              <a:rPr lang="pt-PT" sz="2800" dirty="0"/>
              <a:t> marginal </a:t>
            </a:r>
            <a:r>
              <a:rPr lang="pt-PT" sz="2800" dirty="0" err="1"/>
              <a:t>benefit</a:t>
            </a:r>
            <a:r>
              <a:rPr lang="pt-PT" sz="2800" dirty="0"/>
              <a:t> </a:t>
            </a:r>
            <a:r>
              <a:rPr lang="pt-PT" sz="2800" dirty="0" err="1"/>
              <a:t>from</a:t>
            </a:r>
            <a:r>
              <a:rPr lang="pt-PT" sz="2800" dirty="0"/>
              <a:t> </a:t>
            </a:r>
            <a:r>
              <a:rPr lang="pt-PT" sz="2800" dirty="0" err="1"/>
              <a:t>the</a:t>
            </a:r>
            <a:r>
              <a:rPr lang="pt-PT" sz="2800" dirty="0"/>
              <a:t> </a:t>
            </a:r>
            <a:r>
              <a:rPr lang="pt-PT" sz="2800" dirty="0" err="1"/>
              <a:t>public</a:t>
            </a:r>
            <a:r>
              <a:rPr lang="pt-PT" sz="2800" dirty="0"/>
              <a:t> </a:t>
            </a:r>
            <a:r>
              <a:rPr lang="pt-PT" sz="2800" dirty="0" err="1"/>
              <a:t>good</a:t>
            </a:r>
            <a:r>
              <a:rPr lang="pt-PT" sz="2800" dirty="0"/>
              <a:t> </a:t>
            </a:r>
            <a:r>
              <a:rPr lang="pt-PT" sz="2800" dirty="0" err="1"/>
              <a:t>evaluated</a:t>
            </a:r>
            <a:r>
              <a:rPr lang="pt-PT" sz="2800" dirty="0"/>
              <a:t> </a:t>
            </a:r>
            <a:r>
              <a:rPr lang="pt-PT" sz="2800" dirty="0" err="1"/>
              <a:t>at</a:t>
            </a:r>
            <a:r>
              <a:rPr lang="pt-PT" sz="2800" dirty="0"/>
              <a:t> </a:t>
            </a:r>
            <a:r>
              <a:rPr lang="pt-PT" sz="2800" dirty="0" err="1"/>
              <a:t>the</a:t>
            </a:r>
            <a:r>
              <a:rPr lang="pt-PT" sz="2800" dirty="0"/>
              <a:t> </a:t>
            </a:r>
            <a:r>
              <a:rPr lang="pt-PT" sz="2800" dirty="0" err="1"/>
              <a:t>socially</a:t>
            </a:r>
            <a:r>
              <a:rPr lang="pt-PT" sz="2800" dirty="0"/>
              <a:t> </a:t>
            </a:r>
            <a:r>
              <a:rPr lang="pt-PT" sz="2800" dirty="0" err="1"/>
              <a:t>optimal</a:t>
            </a:r>
            <a:r>
              <a:rPr lang="pt-PT" sz="2800" dirty="0"/>
              <a:t> </a:t>
            </a:r>
            <a:r>
              <a:rPr lang="pt-PT" sz="2800" dirty="0" err="1"/>
              <a:t>level</a:t>
            </a:r>
            <a:r>
              <a:rPr lang="pt-PT" sz="2800" dirty="0"/>
              <a:t>.</a:t>
            </a:r>
          </a:p>
          <a:p>
            <a:pPr>
              <a:buFontTx/>
              <a:buChar char="•"/>
            </a:pPr>
            <a:endParaRPr lang="pt-PT" sz="2800" dirty="0"/>
          </a:p>
          <a:p>
            <a:pPr lvl="1">
              <a:buFontTx/>
              <a:buChar char="•"/>
            </a:pPr>
            <a:r>
              <a:rPr lang="pt-PT" sz="2800" dirty="0"/>
              <a:t> 	</a:t>
            </a:r>
            <a:r>
              <a:rPr lang="pt-PT" sz="2400" dirty="0" err="1"/>
              <a:t>allows</a:t>
            </a:r>
            <a:r>
              <a:rPr lang="pt-PT" sz="2400" dirty="0"/>
              <a:t> for </a:t>
            </a:r>
            <a:r>
              <a:rPr lang="pt-PT" sz="2400" dirty="0" err="1"/>
              <a:t>full</a:t>
            </a:r>
            <a:r>
              <a:rPr lang="pt-PT" sz="2400" dirty="0"/>
              <a:t> </a:t>
            </a:r>
            <a:r>
              <a:rPr lang="pt-PT" sz="2400" dirty="0" err="1"/>
              <a:t>financing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public</a:t>
            </a:r>
            <a:r>
              <a:rPr lang="pt-PT" sz="2400" dirty="0"/>
              <a:t> </a:t>
            </a:r>
            <a:r>
              <a:rPr lang="pt-PT" sz="2400" dirty="0" err="1"/>
              <a:t>good</a:t>
            </a:r>
            <a:endParaRPr lang="pt-PT" sz="2400" dirty="0"/>
          </a:p>
          <a:p>
            <a:pPr lvl="1">
              <a:buFontTx/>
              <a:buChar char="•"/>
            </a:pPr>
            <a:r>
              <a:rPr lang="pt-PT" sz="2400" dirty="0"/>
              <a:t> 	</a:t>
            </a:r>
            <a:r>
              <a:rPr lang="pt-PT" sz="2400" dirty="0" err="1"/>
              <a:t>ensures</a:t>
            </a:r>
            <a:r>
              <a:rPr lang="pt-PT" sz="2400" dirty="0"/>
              <a:t> </a:t>
            </a:r>
            <a:r>
              <a:rPr lang="pt-PT" sz="2400" dirty="0" err="1"/>
              <a:t>both</a:t>
            </a:r>
            <a:r>
              <a:rPr lang="pt-PT" sz="2400" dirty="0"/>
              <a:t> global </a:t>
            </a:r>
            <a:r>
              <a:rPr lang="pt-PT" sz="2400" dirty="0" err="1"/>
              <a:t>and</a:t>
            </a:r>
            <a:r>
              <a:rPr lang="pt-PT" sz="2400" dirty="0"/>
              <a:t> individual </a:t>
            </a:r>
            <a:r>
              <a:rPr lang="pt-PT" sz="2400" dirty="0" err="1"/>
              <a:t>equilibria</a:t>
            </a:r>
            <a:r>
              <a:rPr lang="pt-PT" sz="2400" dirty="0"/>
              <a:t> </a:t>
            </a:r>
            <a:r>
              <a:rPr lang="pt-PT" sz="2400" dirty="0" err="1"/>
              <a:t>i.e</a:t>
            </a:r>
            <a:r>
              <a:rPr lang="pt-PT" sz="2400" dirty="0"/>
              <a:t>. 	</a:t>
            </a:r>
            <a:r>
              <a:rPr lang="pt-PT" sz="2400" dirty="0" err="1"/>
              <a:t>ensures</a:t>
            </a:r>
            <a:r>
              <a:rPr lang="pt-PT" sz="2400" dirty="0"/>
              <a:t> </a:t>
            </a:r>
            <a:r>
              <a:rPr lang="pt-PT" sz="2400" dirty="0" err="1"/>
              <a:t>unanimous</a:t>
            </a:r>
            <a:r>
              <a:rPr lang="pt-PT" sz="2400" dirty="0"/>
              <a:t> </a:t>
            </a:r>
            <a:r>
              <a:rPr lang="pt-PT" sz="2400" dirty="0" err="1"/>
              <a:t>choice</a:t>
            </a:r>
            <a:r>
              <a:rPr lang="pt-PT" sz="2400" dirty="0"/>
              <a:t> </a:t>
            </a:r>
            <a:r>
              <a:rPr lang="pt-PT" sz="2400" dirty="0" err="1"/>
              <a:t>of</a:t>
            </a:r>
            <a:r>
              <a:rPr lang="pt-PT" sz="2400" dirty="0"/>
              <a:t> </a:t>
            </a:r>
            <a:r>
              <a:rPr lang="pt-PT" sz="2400" dirty="0" err="1"/>
              <a:t>socially</a:t>
            </a:r>
            <a:r>
              <a:rPr lang="pt-PT" sz="2400" dirty="0"/>
              <a:t> </a:t>
            </a:r>
            <a:r>
              <a:rPr lang="pt-PT" sz="2400" dirty="0" err="1"/>
              <a:t>optimal</a:t>
            </a:r>
            <a:r>
              <a:rPr lang="pt-PT" sz="2400" dirty="0"/>
              <a:t> </a:t>
            </a:r>
            <a:r>
              <a:rPr lang="pt-PT" sz="2400" dirty="0" err="1"/>
              <a:t>level</a:t>
            </a:r>
            <a:endParaRPr lang="pt-PT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efficient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level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of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endParaRPr lang="en-US" sz="3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efficient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level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of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44463" y="1295400"/>
            <a:ext cx="8748712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400" dirty="0" err="1">
                <a:solidFill>
                  <a:srgbClr val="000000"/>
                </a:solidFill>
              </a:rPr>
              <a:t>example</a:t>
            </a:r>
            <a:endParaRPr lang="pt-PT" sz="2400" dirty="0">
              <a:solidFill>
                <a:srgbClr val="000000"/>
              </a:solidFill>
            </a:endParaRPr>
          </a:p>
          <a:p>
            <a:pPr marL="177800" indent="-177800">
              <a:spcAft>
                <a:spcPct val="25000"/>
              </a:spcAft>
              <a:buFontTx/>
              <a:buChar char="-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lang="pt-PT" sz="2400" dirty="0" err="1">
                <a:solidFill>
                  <a:srgbClr val="000000"/>
                </a:solidFill>
              </a:rPr>
              <a:t>Demands</a:t>
            </a:r>
            <a:r>
              <a:rPr lang="pt-PT" sz="2400" dirty="0">
                <a:solidFill>
                  <a:srgbClr val="000000"/>
                </a:solidFill>
              </a:rPr>
              <a:t> for </a:t>
            </a:r>
            <a:r>
              <a:rPr lang="pt-PT" sz="2400" dirty="0" err="1">
                <a:solidFill>
                  <a:srgbClr val="000000"/>
                </a:solidFill>
              </a:rPr>
              <a:t>agents</a:t>
            </a:r>
            <a:r>
              <a:rPr lang="pt-PT" sz="2400" dirty="0">
                <a:solidFill>
                  <a:srgbClr val="000000"/>
                </a:solidFill>
              </a:rPr>
              <a:t> 1 </a:t>
            </a:r>
            <a:r>
              <a:rPr lang="pt-PT" sz="2400" dirty="0" err="1">
                <a:solidFill>
                  <a:srgbClr val="000000"/>
                </a:solidFill>
              </a:rPr>
              <a:t>and</a:t>
            </a:r>
            <a:r>
              <a:rPr lang="pt-PT" sz="2400" dirty="0">
                <a:solidFill>
                  <a:srgbClr val="000000"/>
                </a:solidFill>
              </a:rPr>
              <a:t> 2 are </a:t>
            </a:r>
            <a:r>
              <a:rPr lang="pt-PT" sz="2400" dirty="0" err="1">
                <a:solidFill>
                  <a:srgbClr val="000000"/>
                </a:solidFill>
              </a:rPr>
              <a:t>given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by</a:t>
            </a:r>
            <a:endParaRPr lang="pt-PT" sz="2400" dirty="0">
              <a:solidFill>
                <a:srgbClr val="000000"/>
              </a:solidFill>
            </a:endParaRPr>
          </a:p>
          <a:p>
            <a:pPr>
              <a:spcAft>
                <a:spcPct val="25000"/>
              </a:spcAft>
            </a:pPr>
            <a:r>
              <a:rPr lang="pt-PT" sz="2400" dirty="0">
                <a:solidFill>
                  <a:srgbClr val="000000"/>
                </a:solidFill>
              </a:rPr>
              <a:t>	P</a:t>
            </a:r>
            <a:r>
              <a:rPr lang="pt-PT" sz="2400" baseline="-25000" dirty="0">
                <a:solidFill>
                  <a:srgbClr val="000000"/>
                </a:solidFill>
              </a:rPr>
              <a:t>1</a:t>
            </a:r>
            <a:r>
              <a:rPr lang="pt-PT" sz="2400" dirty="0">
                <a:solidFill>
                  <a:srgbClr val="000000"/>
                </a:solidFill>
              </a:rPr>
              <a:t>= 5-G</a:t>
            </a:r>
          </a:p>
          <a:p>
            <a:pPr>
              <a:spcAft>
                <a:spcPct val="25000"/>
              </a:spcAft>
            </a:pPr>
            <a:r>
              <a:rPr lang="pt-PT" sz="2400" dirty="0">
                <a:solidFill>
                  <a:srgbClr val="000000"/>
                </a:solidFill>
              </a:rPr>
              <a:t>	P</a:t>
            </a:r>
            <a:r>
              <a:rPr lang="pt-PT" sz="2400" baseline="-25000" dirty="0">
                <a:solidFill>
                  <a:srgbClr val="000000"/>
                </a:solidFill>
              </a:rPr>
              <a:t>2</a:t>
            </a:r>
            <a:r>
              <a:rPr lang="pt-PT" sz="2400" dirty="0">
                <a:solidFill>
                  <a:srgbClr val="000000"/>
                </a:solidFill>
              </a:rPr>
              <a:t>=10-2G</a:t>
            </a: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rgbClr val="000000"/>
                </a:solidFill>
              </a:rPr>
              <a:t>Marginal </a:t>
            </a:r>
            <a:r>
              <a:rPr lang="pt-PT" sz="2400" dirty="0" err="1">
                <a:solidFill>
                  <a:srgbClr val="000000"/>
                </a:solidFill>
              </a:rPr>
              <a:t>cost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of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production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of</a:t>
            </a:r>
            <a:r>
              <a:rPr lang="pt-PT" sz="2400" dirty="0">
                <a:solidFill>
                  <a:srgbClr val="000000"/>
                </a:solidFill>
              </a:rPr>
              <a:t> G </a:t>
            </a:r>
            <a:r>
              <a:rPr lang="pt-PT" sz="2400" dirty="0" err="1">
                <a:solidFill>
                  <a:srgbClr val="000000"/>
                </a:solidFill>
              </a:rPr>
              <a:t>is</a:t>
            </a:r>
            <a:r>
              <a:rPr lang="pt-PT" sz="2400" dirty="0">
                <a:solidFill>
                  <a:srgbClr val="000000"/>
                </a:solidFill>
              </a:rPr>
              <a:t> c’(G) = 2G</a:t>
            </a: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endParaRPr lang="pt-PT" sz="2400" dirty="0">
              <a:solidFill>
                <a:srgbClr val="000000"/>
              </a:solidFill>
            </a:endParaRPr>
          </a:p>
          <a:p>
            <a:pPr>
              <a:spcAft>
                <a:spcPct val="25000"/>
              </a:spcAft>
            </a:pPr>
            <a:r>
              <a:rPr lang="pt-PT" sz="2400" dirty="0" err="1">
                <a:solidFill>
                  <a:srgbClr val="000099"/>
                </a:solidFill>
              </a:rPr>
              <a:t>Samuelson</a:t>
            </a:r>
            <a:r>
              <a:rPr lang="pt-PT" sz="2400" dirty="0">
                <a:solidFill>
                  <a:srgbClr val="000099"/>
                </a:solidFill>
              </a:rPr>
              <a:t> </a:t>
            </a:r>
            <a:r>
              <a:rPr lang="pt-PT" sz="2400" dirty="0" err="1">
                <a:solidFill>
                  <a:srgbClr val="000099"/>
                </a:solidFill>
              </a:rPr>
              <a:t>condition</a:t>
            </a:r>
            <a:r>
              <a:rPr lang="pt-PT" sz="2400" dirty="0">
                <a:solidFill>
                  <a:srgbClr val="000099"/>
                </a:solidFill>
              </a:rPr>
              <a:t>:</a:t>
            </a:r>
            <a:r>
              <a:rPr lang="pt-PT" sz="2400" dirty="0">
                <a:solidFill>
                  <a:srgbClr val="000000"/>
                </a:solidFill>
              </a:rPr>
              <a:t> (5-G)+(10-2G)=2G </a:t>
            </a:r>
            <a:r>
              <a:rPr lang="pt-PT" sz="2400" dirty="0" err="1">
                <a:solidFill>
                  <a:srgbClr val="000000"/>
                </a:solidFill>
              </a:rPr>
              <a:t>and</a:t>
            </a:r>
            <a:r>
              <a:rPr lang="pt-PT" sz="2400" dirty="0">
                <a:solidFill>
                  <a:srgbClr val="000000"/>
                </a:solidFill>
              </a:rPr>
              <a:t> G*=3</a:t>
            </a:r>
          </a:p>
          <a:p>
            <a:pPr>
              <a:spcAft>
                <a:spcPct val="25000"/>
              </a:spcAft>
            </a:pPr>
            <a:endParaRPr lang="pt-PT" sz="2400" dirty="0">
              <a:solidFill>
                <a:srgbClr val="000000"/>
              </a:solidFill>
            </a:endParaRPr>
          </a:p>
          <a:p>
            <a:pPr>
              <a:spcAft>
                <a:spcPct val="25000"/>
              </a:spcAft>
            </a:pPr>
            <a:r>
              <a:rPr lang="pt-PT" sz="2400" dirty="0" err="1">
                <a:solidFill>
                  <a:srgbClr val="000099"/>
                </a:solidFill>
              </a:rPr>
              <a:t>Lindahl</a:t>
            </a:r>
            <a:r>
              <a:rPr lang="pt-PT" sz="2400" dirty="0">
                <a:solidFill>
                  <a:srgbClr val="000099"/>
                </a:solidFill>
              </a:rPr>
              <a:t> </a:t>
            </a:r>
            <a:r>
              <a:rPr lang="pt-PT" sz="2400" dirty="0" err="1">
                <a:solidFill>
                  <a:srgbClr val="000099"/>
                </a:solidFill>
              </a:rPr>
              <a:t>tax-prices</a:t>
            </a:r>
            <a:r>
              <a:rPr lang="pt-PT" sz="2400" dirty="0">
                <a:solidFill>
                  <a:srgbClr val="000099"/>
                </a:solidFill>
              </a:rPr>
              <a:t>:  </a:t>
            </a:r>
          </a:p>
          <a:p>
            <a:pPr>
              <a:spcAft>
                <a:spcPct val="25000"/>
              </a:spcAft>
            </a:pPr>
            <a:r>
              <a:rPr lang="pt-PT" sz="2400" dirty="0"/>
              <a:t>t</a:t>
            </a:r>
            <a:r>
              <a:rPr lang="pt-PT" sz="2400" baseline="-25000" dirty="0"/>
              <a:t>1 </a:t>
            </a:r>
            <a:r>
              <a:rPr lang="pt-PT" sz="2400" dirty="0"/>
              <a:t>= 5-G* = 5-3 = 2</a:t>
            </a:r>
          </a:p>
          <a:p>
            <a:pPr>
              <a:spcAft>
                <a:spcPct val="25000"/>
              </a:spcAft>
            </a:pPr>
            <a:r>
              <a:rPr lang="pt-PT" sz="2400" dirty="0"/>
              <a:t>t</a:t>
            </a:r>
            <a:r>
              <a:rPr lang="pt-PT" sz="2400" baseline="-25000" dirty="0"/>
              <a:t>2 </a:t>
            </a:r>
            <a:r>
              <a:rPr lang="pt-PT" sz="2400" dirty="0"/>
              <a:t>= 10-2G* = 10-6 = 4  (... </a:t>
            </a:r>
            <a:r>
              <a:rPr lang="pt-PT" sz="2400" dirty="0" err="1"/>
              <a:t>and</a:t>
            </a:r>
            <a:r>
              <a:rPr lang="pt-PT" sz="2400" dirty="0"/>
              <a:t> MC=6)</a:t>
            </a:r>
          </a:p>
        </p:txBody>
      </p:sp>
    </p:spTree>
    <p:extLst>
      <p:ext uri="{BB962C8B-B14F-4D97-AF65-F5344CB8AC3E}">
        <p14:creationId xmlns:p14="http://schemas.microsoft.com/office/powerpoint/2010/main" val="1006554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and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efficiency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44463" y="1295400"/>
            <a:ext cx="874871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400" dirty="0" err="1">
                <a:solidFill>
                  <a:srgbClr val="000000"/>
                </a:solidFill>
              </a:rPr>
              <a:t>public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provision</a:t>
            </a:r>
            <a:endParaRPr lang="pt-PT" sz="2400" dirty="0">
              <a:solidFill>
                <a:srgbClr val="000000"/>
              </a:solidFill>
            </a:endParaRPr>
          </a:p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400" dirty="0" err="1">
                <a:solidFill>
                  <a:srgbClr val="000000"/>
                </a:solidFill>
              </a:rPr>
              <a:t>decentralized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solution</a:t>
            </a:r>
            <a:r>
              <a:rPr lang="pt-PT" sz="2400" dirty="0">
                <a:solidFill>
                  <a:srgbClr val="000000"/>
                </a:solidFill>
              </a:rPr>
              <a:t>: </a:t>
            </a:r>
            <a:r>
              <a:rPr lang="pt-PT" sz="2400" dirty="0" err="1">
                <a:solidFill>
                  <a:srgbClr val="333399"/>
                </a:solidFill>
              </a:rPr>
              <a:t>Groves</a:t>
            </a:r>
            <a:r>
              <a:rPr lang="pt-PT" sz="2400" dirty="0">
                <a:solidFill>
                  <a:srgbClr val="333399"/>
                </a:solidFill>
              </a:rPr>
              <a:t>-Clarke</a:t>
            </a:r>
          </a:p>
          <a:p>
            <a:pPr marL="177800" indent="-177800">
              <a:spcAft>
                <a:spcPct val="25000"/>
              </a:spcAft>
              <a:buFontTx/>
              <a:buChar char="-"/>
            </a:pPr>
            <a:endParaRPr lang="pt-PT" sz="2400" dirty="0">
              <a:solidFill>
                <a:srgbClr val="333399"/>
              </a:solidFill>
            </a:endParaRPr>
          </a:p>
          <a:p>
            <a:pPr marL="177800" indent="-177800">
              <a:spcAft>
                <a:spcPct val="25000"/>
              </a:spcAft>
            </a:pPr>
            <a:r>
              <a:rPr lang="en-US" sz="2400" dirty="0"/>
              <a:t>1. Ask each agent how much she is willing to pay to have </a:t>
            </a:r>
            <a:r>
              <a:rPr lang="en-US" sz="2400" dirty="0" err="1"/>
              <a:t>x</a:t>
            </a:r>
            <a:r>
              <a:rPr lang="en-US" sz="2400" dirty="0"/>
              <a:t> units of the public good provided: </a:t>
            </a:r>
            <a:r>
              <a:rPr lang="en-US" sz="2400" dirty="0" err="1"/>
              <a:t>r</a:t>
            </a:r>
            <a:r>
              <a:rPr lang="en-US" sz="2400" baseline="-25000" dirty="0" err="1"/>
              <a:t>i</a:t>
            </a:r>
            <a:r>
              <a:rPr lang="en-US" sz="2400" dirty="0" err="1"/>
              <a:t>(x</a:t>
            </a:r>
            <a:r>
              <a:rPr lang="en-US" sz="2400" dirty="0"/>
              <a:t>).</a:t>
            </a:r>
          </a:p>
          <a:p>
            <a:pPr marL="177800" indent="-177800">
              <a:spcAft>
                <a:spcPct val="25000"/>
              </a:spcAft>
            </a:pPr>
            <a:r>
              <a:rPr lang="en-US" sz="2400" dirty="0"/>
              <a:t>2. Choose the level of the public good </a:t>
            </a:r>
            <a:r>
              <a:rPr lang="en-US" sz="2400" dirty="0" err="1"/>
              <a:t>x</a:t>
            </a:r>
            <a:r>
              <a:rPr lang="en-US" sz="2400" dirty="0"/>
              <a:t>∗ that would be efficient for the reported WTP.</a:t>
            </a:r>
          </a:p>
          <a:p>
            <a:pPr marL="177800" indent="-177800">
              <a:spcAft>
                <a:spcPct val="25000"/>
              </a:spcAft>
            </a:pPr>
            <a:r>
              <a:rPr lang="en-US" sz="2400" dirty="0"/>
              <a:t>3. Each agent receives a </a:t>
            </a:r>
            <a:r>
              <a:rPr lang="en-US" sz="2400" dirty="0" err="1"/>
              <a:t>sidepayment</a:t>
            </a:r>
            <a:r>
              <a:rPr lang="en-US" sz="2400" dirty="0"/>
              <a:t> which is the sum of the reported WTP of everyone else, evaluated at the level of </a:t>
            </a:r>
            <a:r>
              <a:rPr lang="en-US" sz="2400" dirty="0" err="1"/>
              <a:t>x</a:t>
            </a:r>
            <a:r>
              <a:rPr lang="en-US" sz="2400" dirty="0"/>
              <a:t> determined in step 2.</a:t>
            </a:r>
          </a:p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en-US" sz="2400" dirty="0"/>
              <a:t>It is a dominant strategy for each agent to report his true utility function. </a:t>
            </a:r>
            <a:endParaRPr lang="pt-PT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goods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44463" y="1828800"/>
            <a:ext cx="8748712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800" dirty="0" err="1">
                <a:solidFill>
                  <a:srgbClr val="000000"/>
                </a:solidFill>
              </a:rPr>
              <a:t>definition</a:t>
            </a:r>
            <a:r>
              <a:rPr lang="pt-PT" sz="2800" dirty="0">
                <a:solidFill>
                  <a:srgbClr val="000000"/>
                </a:solidFill>
              </a:rPr>
              <a:t>: </a:t>
            </a:r>
          </a:p>
          <a:p>
            <a:pPr marL="635000" lvl="1" indent="-177800">
              <a:spcAft>
                <a:spcPct val="25000"/>
              </a:spcAft>
              <a:buFontTx/>
              <a:buChar char="-"/>
            </a:pPr>
            <a:r>
              <a:rPr lang="pt-PT" sz="2800" dirty="0" err="1">
                <a:solidFill>
                  <a:srgbClr val="333399"/>
                </a:solidFill>
              </a:rPr>
              <a:t>indivisibility</a:t>
            </a:r>
            <a:r>
              <a:rPr lang="pt-PT" sz="2800" dirty="0">
                <a:solidFill>
                  <a:srgbClr val="333399"/>
                </a:solidFill>
              </a:rPr>
              <a:t> / </a:t>
            </a:r>
            <a:r>
              <a:rPr lang="pt-PT" sz="2800" dirty="0" err="1">
                <a:solidFill>
                  <a:srgbClr val="333399"/>
                </a:solidFill>
              </a:rPr>
              <a:t>non-rivalry</a:t>
            </a:r>
            <a:r>
              <a:rPr lang="pt-PT" sz="2800" dirty="0">
                <a:solidFill>
                  <a:srgbClr val="000000"/>
                </a:solidFill>
              </a:rPr>
              <a:t>: </a:t>
            </a:r>
            <a:r>
              <a:rPr lang="pt-PT" sz="2800" dirty="0"/>
              <a:t>consumption </a:t>
            </a:r>
            <a:r>
              <a:rPr lang="pt-PT" sz="2800" dirty="0" err="1"/>
              <a:t>by</a:t>
            </a:r>
            <a:r>
              <a:rPr lang="pt-PT" sz="2800" dirty="0"/>
              <a:t> </a:t>
            </a:r>
            <a:r>
              <a:rPr lang="pt-PT" sz="2800" dirty="0" err="1"/>
              <a:t>one</a:t>
            </a:r>
            <a:r>
              <a:rPr lang="pt-PT" sz="2800" dirty="0"/>
              <a:t> </a:t>
            </a:r>
            <a:r>
              <a:rPr lang="pt-PT" sz="2800" dirty="0" err="1"/>
              <a:t>agent</a:t>
            </a:r>
            <a:r>
              <a:rPr lang="pt-PT" sz="2800" dirty="0"/>
              <a:t> does </a:t>
            </a:r>
            <a:r>
              <a:rPr lang="pt-PT" sz="2800" dirty="0" err="1"/>
              <a:t>not</a:t>
            </a:r>
            <a:r>
              <a:rPr lang="pt-PT" sz="2800" dirty="0"/>
              <a:t> </a:t>
            </a:r>
            <a:r>
              <a:rPr lang="pt-PT" sz="2800" dirty="0" err="1"/>
              <a:t>reduce</a:t>
            </a:r>
            <a:r>
              <a:rPr lang="pt-PT" sz="2800" dirty="0"/>
              <a:t> </a:t>
            </a:r>
            <a:r>
              <a:rPr lang="pt-PT" sz="2800" dirty="0" err="1"/>
              <a:t>quantity</a:t>
            </a:r>
            <a:r>
              <a:rPr lang="pt-PT" sz="2800" dirty="0"/>
              <a:t> </a:t>
            </a:r>
            <a:r>
              <a:rPr lang="pt-PT" sz="2800" dirty="0" err="1"/>
              <a:t>available</a:t>
            </a:r>
            <a:r>
              <a:rPr lang="pt-PT" sz="2800" dirty="0"/>
              <a:t> for consumption </a:t>
            </a:r>
            <a:r>
              <a:rPr lang="pt-PT" sz="2800" dirty="0" err="1"/>
              <a:t>by</a:t>
            </a:r>
            <a:r>
              <a:rPr lang="pt-PT" sz="2800" dirty="0"/>
              <a:t> </a:t>
            </a:r>
            <a:r>
              <a:rPr lang="pt-PT" sz="2800" dirty="0" err="1"/>
              <a:t>another</a:t>
            </a:r>
            <a:endParaRPr lang="pt-PT" sz="2800" dirty="0">
              <a:solidFill>
                <a:srgbClr val="000000"/>
              </a:solidFill>
            </a:endParaRPr>
          </a:p>
          <a:p>
            <a:pPr marL="635000" lvl="1" indent="-177800">
              <a:spcAft>
                <a:spcPct val="25000"/>
              </a:spcAft>
              <a:buFontTx/>
              <a:buChar char="-"/>
            </a:pPr>
            <a:r>
              <a:rPr lang="pt-PT" sz="2800" dirty="0" err="1">
                <a:solidFill>
                  <a:srgbClr val="333399"/>
                </a:solidFill>
              </a:rPr>
              <a:t>impossibility</a:t>
            </a:r>
            <a:r>
              <a:rPr lang="pt-PT" sz="2800" dirty="0">
                <a:solidFill>
                  <a:srgbClr val="333399"/>
                </a:solidFill>
              </a:rPr>
              <a:t> </a:t>
            </a:r>
            <a:r>
              <a:rPr lang="pt-PT" sz="2800" dirty="0" err="1">
                <a:solidFill>
                  <a:srgbClr val="333399"/>
                </a:solidFill>
              </a:rPr>
              <a:t>of</a:t>
            </a:r>
            <a:r>
              <a:rPr lang="pt-PT" sz="2800" dirty="0">
                <a:solidFill>
                  <a:srgbClr val="333399"/>
                </a:solidFill>
              </a:rPr>
              <a:t> </a:t>
            </a:r>
            <a:r>
              <a:rPr lang="pt-PT" sz="2800" dirty="0" err="1">
                <a:solidFill>
                  <a:srgbClr val="333399"/>
                </a:solidFill>
              </a:rPr>
              <a:t>exclusion</a:t>
            </a:r>
            <a:r>
              <a:rPr lang="pt-PT" sz="2800" dirty="0">
                <a:solidFill>
                  <a:srgbClr val="333399"/>
                </a:solidFill>
              </a:rPr>
              <a:t> </a:t>
            </a:r>
            <a:r>
              <a:rPr lang="pt-PT" sz="2800" dirty="0">
                <a:solidFill>
                  <a:srgbClr val="000000"/>
                </a:solidFill>
              </a:rPr>
              <a:t>(</a:t>
            </a:r>
            <a:r>
              <a:rPr lang="pt-PT" sz="2800" dirty="0" err="1">
                <a:solidFill>
                  <a:srgbClr val="000000"/>
                </a:solidFill>
              </a:rPr>
              <a:t>and</a:t>
            </a:r>
            <a:r>
              <a:rPr lang="pt-PT" sz="2800" dirty="0">
                <a:solidFill>
                  <a:srgbClr val="000000"/>
                </a:solidFill>
              </a:rPr>
              <a:t> </a:t>
            </a:r>
            <a:r>
              <a:rPr lang="pt-PT" sz="2800" dirty="0" err="1">
                <a:solidFill>
                  <a:srgbClr val="000000"/>
                </a:solidFill>
              </a:rPr>
              <a:t>rejection</a:t>
            </a:r>
            <a:r>
              <a:rPr lang="pt-PT" sz="2800" dirty="0">
                <a:solidFill>
                  <a:srgbClr val="000000"/>
                </a:solidFill>
              </a:rPr>
              <a:t>): </a:t>
            </a:r>
            <a:r>
              <a:rPr lang="pt-PT" sz="2800" dirty="0"/>
              <a:t>if </a:t>
            </a:r>
            <a:r>
              <a:rPr lang="pt-PT" sz="2800" dirty="0" err="1"/>
              <a:t>supplied</a:t>
            </a:r>
            <a:r>
              <a:rPr lang="pt-PT" sz="2800" dirty="0"/>
              <a:t>, no </a:t>
            </a:r>
            <a:r>
              <a:rPr lang="pt-PT" sz="2800" dirty="0" err="1"/>
              <a:t>consumer</a:t>
            </a:r>
            <a:r>
              <a:rPr lang="pt-PT" sz="2800" dirty="0"/>
              <a:t> </a:t>
            </a:r>
            <a:r>
              <a:rPr lang="pt-PT" sz="2800" dirty="0" err="1"/>
              <a:t>can</a:t>
            </a:r>
            <a:r>
              <a:rPr lang="pt-PT" sz="2800" dirty="0"/>
              <a:t> </a:t>
            </a:r>
            <a:r>
              <a:rPr lang="pt-PT" sz="2800" dirty="0" err="1"/>
              <a:t>be</a:t>
            </a:r>
            <a:r>
              <a:rPr lang="pt-PT" sz="2800" dirty="0"/>
              <a:t> </a:t>
            </a:r>
            <a:r>
              <a:rPr lang="pt-PT" sz="2800" dirty="0" err="1"/>
              <a:t>excluded</a:t>
            </a:r>
            <a:endParaRPr lang="pt-PT" sz="2800" dirty="0">
              <a:solidFill>
                <a:srgbClr val="000000"/>
              </a:solidFill>
            </a:endParaRPr>
          </a:p>
          <a:p>
            <a:pPr marL="635000" lvl="1" indent="-177800">
              <a:spcAft>
                <a:spcPct val="25000"/>
              </a:spcAft>
              <a:buFontTx/>
              <a:buChar char="-"/>
            </a:pPr>
            <a:endParaRPr lang="pt-PT" sz="2800" dirty="0">
              <a:solidFill>
                <a:srgbClr val="000000"/>
              </a:solidFill>
            </a:endParaRPr>
          </a:p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400" dirty="0" err="1">
                <a:solidFill>
                  <a:srgbClr val="000000"/>
                </a:solidFill>
              </a:rPr>
              <a:t>examples</a:t>
            </a:r>
            <a:r>
              <a:rPr lang="pt-PT" sz="2400" dirty="0">
                <a:solidFill>
                  <a:srgbClr val="000000"/>
                </a:solidFill>
              </a:rPr>
              <a:t>: </a:t>
            </a:r>
            <a:r>
              <a:rPr lang="pt-PT" sz="2400" dirty="0" err="1">
                <a:solidFill>
                  <a:srgbClr val="000000"/>
                </a:solidFill>
              </a:rPr>
              <a:t>national</a:t>
            </a:r>
            <a:r>
              <a:rPr lang="pt-PT" sz="2400" dirty="0">
                <a:solidFill>
                  <a:srgbClr val="000000"/>
                </a:solidFill>
              </a:rPr>
              <a:t> defense, </a:t>
            </a:r>
            <a:r>
              <a:rPr lang="pt-PT" sz="2400" dirty="0" err="1">
                <a:solidFill>
                  <a:srgbClr val="000000"/>
                </a:solidFill>
              </a:rPr>
              <a:t>cable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tv</a:t>
            </a:r>
            <a:r>
              <a:rPr lang="pt-PT" sz="2400" dirty="0">
                <a:solidFill>
                  <a:srgbClr val="000000"/>
                </a:solidFill>
              </a:rPr>
              <a:t>?</a:t>
            </a:r>
          </a:p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400" dirty="0" err="1">
                <a:solidFill>
                  <a:srgbClr val="000000"/>
                </a:solidFill>
              </a:rPr>
              <a:t>assumptions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of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First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Welfare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Theorem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fail</a:t>
            </a:r>
            <a:endParaRPr lang="pt-PT" sz="2400" dirty="0">
              <a:solidFill>
                <a:srgbClr val="000000"/>
              </a:solidFill>
            </a:endParaRPr>
          </a:p>
          <a:p>
            <a:pPr marL="177800" indent="-177800">
              <a:spcAft>
                <a:spcPct val="25000"/>
              </a:spcAft>
            </a:pPr>
            <a:endParaRPr lang="pt-PT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private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and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efficiency</a:t>
            </a:r>
            <a:r>
              <a:rPr lang="pt-PT" sz="3600" dirty="0">
                <a:solidFill>
                  <a:schemeClr val="bg2"/>
                </a:solidFill>
              </a:rPr>
              <a:t>:</a:t>
            </a:r>
          </a:p>
          <a:p>
            <a:pPr algn="ctr"/>
            <a:r>
              <a:rPr lang="pt-PT" sz="3600" dirty="0" err="1">
                <a:solidFill>
                  <a:schemeClr val="bg2"/>
                </a:solidFill>
              </a:rPr>
              <a:t>free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riding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09645-1D79-624B-8B40-9B95D282EFAB}"/>
              </a:ext>
            </a:extLst>
          </p:cNvPr>
          <p:cNvSpPr txBox="1"/>
          <p:nvPr/>
        </p:nvSpPr>
        <p:spPr>
          <a:xfrm>
            <a:off x="942177" y="2636912"/>
            <a:ext cx="65485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/>
              <a:t>Initial wealth: w</a:t>
            </a:r>
            <a:r>
              <a:rPr lang="en-US" sz="2400" baseline="-25000" dirty="0"/>
              <a:t>1</a:t>
            </a:r>
            <a:r>
              <a:rPr lang="en-US" sz="2400" dirty="0"/>
              <a:t>=w</a:t>
            </a:r>
            <a:r>
              <a:rPr lang="en-US" sz="2400" baseline="-25000" dirty="0"/>
              <a:t>2</a:t>
            </a:r>
            <a:r>
              <a:rPr lang="en-US" sz="2400" dirty="0"/>
              <a:t>=500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Reservation price for television set: r</a:t>
            </a:r>
            <a:r>
              <a:rPr lang="en-US" sz="2400" baseline="-25000" dirty="0"/>
              <a:t>1 </a:t>
            </a:r>
            <a:r>
              <a:rPr lang="en-US" sz="2400" dirty="0"/>
              <a:t>= r</a:t>
            </a:r>
            <a:r>
              <a:rPr lang="en-US" sz="2400" baseline="-25000" dirty="0"/>
              <a:t>2 </a:t>
            </a:r>
            <a:r>
              <a:rPr lang="en-US" sz="2400" dirty="0"/>
              <a:t>= 300</a:t>
            </a:r>
          </a:p>
          <a:p>
            <a:pPr marL="285750" indent="-285750">
              <a:buFontTx/>
              <a:buChar char="-"/>
            </a:pPr>
            <a:r>
              <a:rPr lang="en-US" sz="2400" dirty="0"/>
              <a:t>Cost of television set: 400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C92D0D-AC9C-D049-B72C-BAAF08582D69}"/>
              </a:ext>
            </a:extLst>
          </p:cNvPr>
          <p:cNvSpPr txBox="1"/>
          <p:nvPr/>
        </p:nvSpPr>
        <p:spPr>
          <a:xfrm>
            <a:off x="222052" y="1484784"/>
            <a:ext cx="82894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Example: </a:t>
            </a:r>
          </a:p>
          <a:p>
            <a:endParaRPr lang="en-US" sz="2400" dirty="0"/>
          </a:p>
          <a:p>
            <a:r>
              <a:rPr lang="en-US" sz="2400" dirty="0"/>
              <a:t>2 agents share a flat and are planning on buying a television set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60222D-5FC0-154C-B11A-1FA0EFF4FDC8}"/>
              </a:ext>
            </a:extLst>
          </p:cNvPr>
          <p:cNvSpPr txBox="1"/>
          <p:nvPr/>
        </p:nvSpPr>
        <p:spPr>
          <a:xfrm>
            <a:off x="222052" y="4379620"/>
            <a:ext cx="8742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only one agent contributes, that agent needs to pay the full cost;</a:t>
            </a:r>
          </a:p>
          <a:p>
            <a:r>
              <a:rPr lang="en-US" sz="2400" dirty="0"/>
              <a:t>if both contribute, they share the cost equally.</a:t>
            </a:r>
          </a:p>
          <a:p>
            <a:endParaRPr lang="en-US" sz="2400" dirty="0"/>
          </a:p>
          <a:p>
            <a:r>
              <a:rPr lang="en-US" sz="2400" dirty="0"/>
              <a:t>The decision of whether to contribute is made simultaneously </a:t>
            </a:r>
          </a:p>
          <a:p>
            <a:r>
              <a:rPr lang="en-US" sz="2400" dirty="0"/>
              <a:t>by both agents.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private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and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efficiency</a:t>
            </a:r>
            <a:r>
              <a:rPr lang="pt-PT" sz="3600" dirty="0">
                <a:solidFill>
                  <a:schemeClr val="bg2"/>
                </a:solidFill>
              </a:rPr>
              <a:t>:</a:t>
            </a:r>
          </a:p>
          <a:p>
            <a:pPr algn="ctr"/>
            <a:r>
              <a:rPr lang="pt-PT" sz="3600" dirty="0" err="1">
                <a:solidFill>
                  <a:schemeClr val="bg2"/>
                </a:solidFill>
              </a:rPr>
              <a:t>free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riding</a:t>
            </a:r>
            <a:endParaRPr lang="en-US" sz="3600" dirty="0">
              <a:solidFill>
                <a:schemeClr val="bg2"/>
              </a:solidFill>
            </a:endParaRPr>
          </a:p>
        </p:txBody>
      </p:sp>
      <p:graphicFrame>
        <p:nvGraphicFramePr>
          <p:cNvPr id="6" name="Group 4"/>
          <p:cNvGraphicFramePr>
            <a:graphicFrameLocks/>
          </p:cNvGraphicFramePr>
          <p:nvPr/>
        </p:nvGraphicFramePr>
        <p:xfrm>
          <a:off x="457200" y="1798637"/>
          <a:ext cx="8229600" cy="4525963"/>
        </p:xfrm>
        <a:graphic>
          <a:graphicData uri="http://schemas.openxmlformats.org/drawingml/2006/table">
            <a:tbl>
              <a:tblPr/>
              <a:tblGrid>
                <a:gridCol w="3087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0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30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Contribute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Don’t contribute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Contribute</a:t>
                      </a:r>
                      <a:endParaRPr kumimoji="0" lang="pt-P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600, 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400, </a:t>
                      </a:r>
                      <a:r>
                        <a:rPr kumimoji="0" lang="pt-PT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Don’t contribute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800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, 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400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500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pitchFamily="18" charset="0"/>
                        </a:rPr>
                        <a:t>,</a:t>
                      </a:r>
                      <a:r>
                        <a:rPr kumimoji="0" lang="pt-P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 </a:t>
                      </a:r>
                      <a:r>
                        <a:rPr kumimoji="0" lang="pt-PT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Sylfaen" pitchFamily="18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60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efficient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level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of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endParaRPr lang="en-US" sz="3600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47889AB-88C1-014A-8D44-8F58E1650FCB}"/>
                  </a:ext>
                </a:extLst>
              </p:cNvPr>
              <p:cNvSpPr/>
              <p:nvPr/>
            </p:nvSpPr>
            <p:spPr>
              <a:xfrm>
                <a:off x="323528" y="4149080"/>
                <a:ext cx="8784976" cy="3604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>
                  <a:spcAft>
                    <a:spcPct val="25000"/>
                  </a:spcAft>
                </a:pPr>
                <a:r>
                  <a:rPr lang="pt-PT" altLang="en-US" dirty="0">
                    <a:solidFill>
                      <a:srgbClr val="000099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			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max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	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u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(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, G) </a:t>
                </a:r>
                <a:endParaRPr lang="pt-PT" altLang="en-US" sz="2400" baseline="30000" dirty="0">
                  <a:solidFill>
                    <a:srgbClr val="000099"/>
                  </a:solidFill>
                  <a:latin typeface="+mj-lt"/>
                  <a:cs typeface="Calibri" panose="020F0502020204030204" pitchFamily="34" charset="0"/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			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s.t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. 	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u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(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, G) </a:t>
                </a:r>
                <a14:m>
                  <m:oMath xmlns:m="http://schemas.openxmlformats.org/officeDocument/2006/math">
                    <m:r>
                      <a:rPr lang="pt-PT" altLang="en-US" sz="2400" i="1">
                        <a:solidFill>
                          <a:srgbClr val="000099"/>
                        </a:solidFill>
                        <a:latin typeface="+mj-lt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≥</m:t>
                    </m:r>
                  </m:oMath>
                </a14:m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PT" altLang="en-US" sz="2400" i="1" dirty="0">
                            <a:solidFill>
                              <a:srgbClr val="000099"/>
                            </a:solidFill>
                            <a:latin typeface="+mj-lt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pt-PT" altLang="en-US" sz="2400" dirty="0">
                            <a:solidFill>
                              <a:srgbClr val="000099"/>
                            </a:solidFill>
                            <a:latin typeface="+mj-lt"/>
                            <a:cs typeface="Calibri" panose="020F0502020204030204" pitchFamily="34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pt-PT" altLang="en-US" sz="2400" baseline="-25000" dirty="0">
                            <a:solidFill>
                              <a:srgbClr val="000099"/>
                            </a:solidFill>
                            <a:latin typeface="+mj-lt"/>
                            <a:cs typeface="Calibri" panose="020F0502020204030204" pitchFamily="34" charset="0"/>
                          </a:rPr>
                          <m:t>B</m:t>
                        </m:r>
                      </m:e>
                    </m:acc>
                  </m:oMath>
                </a14:m>
                <a:endParaRPr lang="pt-PT" altLang="en-US" sz="2400" baseline="-25000" dirty="0">
                  <a:solidFill>
                    <a:srgbClr val="000099"/>
                  </a:solidFill>
                  <a:latin typeface="+mj-lt"/>
                  <a:cs typeface="Calibri" panose="020F0502020204030204" pitchFamily="34" charset="0"/>
                </a:endParaRPr>
              </a:p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baseline="-250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				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+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B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+ c(G)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PT" altLang="en-US" sz="2400" i="1" dirty="0">
                            <a:solidFill>
                              <a:srgbClr val="000099"/>
                            </a:solidFill>
                            <a:latin typeface="+mj-lt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PT" altLang="en-US" sz="2400" i="1" dirty="0">
                            <a:solidFill>
                              <a:srgbClr val="000099"/>
                            </a:solidFill>
                            <a:latin typeface="+mj-lt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e>
                    </m:acc>
                  </m:oMath>
                </a14:m>
                <a:endParaRPr lang="pt-PT" altLang="en-US" sz="2400" dirty="0">
                  <a:solidFill>
                    <a:srgbClr val="000099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endParaRPr lang="pt-PT" alt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We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have</a:t>
                </a:r>
                <a:r>
                  <a:rPr lang="pt-PT" altLang="en-US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ℒ</m:t>
                    </m:r>
                    <m:r>
                      <a:rPr lang="pt-PT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u</m:t>
                    </m:r>
                    <m:r>
                      <m:rPr>
                        <m:nor/>
                      </m:rPr>
                      <a:rPr lang="pt-PT" altLang="en-US" sz="2400" baseline="-250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yA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, 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G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)</m:t>
                    </m:r>
                    <m:r>
                      <a:rPr lang="pt-PT" altLang="en-US" sz="2400" b="0" i="1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+</m:t>
                    </m:r>
                    <m:r>
                      <a:rPr lang="pt-PT" altLang="en-US" sz="2400" b="0" i="1" dirty="0" smtClean="0">
                        <a:solidFill>
                          <a:schemeClr val="tx1"/>
                        </a:solidFill>
                        <a:latin typeface="+mj-lt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𝜆</m:t>
                    </m:r>
                    <m:r>
                      <m:rPr>
                        <m:nor/>
                      </m:rPr>
                      <a:rPr lang="pt-PT" altLang="en-US" sz="2400" b="0" i="0" dirty="0" smtClean="0">
                        <a:solidFill>
                          <a:schemeClr val="tx1"/>
                        </a:solidFill>
                        <a:latin typeface="+mj-lt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PT" altLang="en-US" sz="2400" b="0" i="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u</m:t>
                    </m:r>
                    <m:r>
                      <m:rPr>
                        <m:nor/>
                      </m:rPr>
                      <a:rPr lang="pt-PT" altLang="en-US" sz="2400" baseline="-250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pt-PT" altLang="en-US" sz="24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PT" altLang="en-US" sz="24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yB</m:t>
                    </m:r>
                    <m:r>
                      <m:rPr>
                        <m:nor/>
                      </m:rPr>
                      <a:rPr lang="pt-PT" altLang="en-US" sz="24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, </m:t>
                    </m:r>
                    <m:r>
                      <m:rPr>
                        <m:nor/>
                      </m:rPr>
                      <a:rPr lang="pt-PT" altLang="en-US" sz="24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G</m:t>
                    </m:r>
                    <m:r>
                      <m:rPr>
                        <m:nor/>
                      </m:rPr>
                      <a:rPr lang="pt-PT" altLang="en-US" sz="24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) -</m:t>
                    </m:r>
                    <m:r>
                      <a:rPr lang="pt-PT" altLang="en-US" sz="2400" b="0" i="1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pt-PT" altLang="en-US" sz="2400" i="1" dirty="0">
                            <a:latin typeface="+mj-lt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pt-PT" altLang="en-US" sz="2400" dirty="0">
                            <a:latin typeface="+mj-lt"/>
                            <a:cs typeface="Calibri" panose="020F0502020204030204" pitchFamily="34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pt-PT" altLang="en-US" sz="2400" baseline="-25000" dirty="0">
                            <a:latin typeface="+mj-lt"/>
                            <a:cs typeface="Calibri" panose="020F0502020204030204" pitchFamily="34" charset="0"/>
                          </a:rPr>
                          <m:t>B</m:t>
                        </m:r>
                      </m:e>
                    </m:acc>
                    <m:r>
                      <m:rPr>
                        <m:nor/>
                      </m:rPr>
                      <a:rPr lang="pt-PT" altLang="en-US" sz="2400" b="0" i="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) </m:t>
                    </m:r>
                    <m:r>
                      <a:rPr lang="pt-PT" altLang="en-US" sz="2400" b="0" i="1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altLang="en-US" sz="2400" b="0" i="1" dirty="0" smtClean="0">
                        <a:solidFill>
                          <a:schemeClr val="tx1"/>
                        </a:solidFill>
                        <a:latin typeface="+mj-lt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α</m:t>
                    </m:r>
                    <m:r>
                      <m:rPr>
                        <m:nor/>
                      </m:rPr>
                      <a:rPr lang="pt-PT" altLang="en-US" sz="2400" b="0" i="0" dirty="0" smtClean="0">
                        <a:solidFill>
                          <a:schemeClr val="tx1"/>
                        </a:solidFill>
                        <a:latin typeface="+mj-lt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pt-PT" altLang="en-US" sz="2400" b="0" i="1" dirty="0" smtClean="0">
                            <a:solidFill>
                              <a:schemeClr val="tx1"/>
                            </a:solidFill>
                            <a:latin typeface="+mj-lt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PT" altLang="en-US" sz="2400" b="0" i="1" dirty="0" smtClean="0">
                            <a:solidFill>
                              <a:schemeClr val="tx1"/>
                            </a:solidFill>
                            <a:latin typeface="+mj-lt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e>
                    </m:acc>
                    <m:r>
                      <m:rPr>
                        <m:nor/>
                      </m:rPr>
                      <a:rPr lang="pt-PT" altLang="en-US" sz="24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pt-PT" altLang="en-US" sz="2400" b="0" i="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- 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y</m:t>
                    </m:r>
                    <m:r>
                      <m:rPr>
                        <m:nor/>
                      </m:rPr>
                      <a:rPr lang="pt-PT" altLang="en-US" sz="2400" baseline="-250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A</m:t>
                    </m:r>
                    <m:r>
                      <m:rPr>
                        <m:nor/>
                      </m:rPr>
                      <a:rPr lang="pt-PT" altLang="en-US" sz="2400" baseline="-250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 - 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yB</m:t>
                    </m:r>
                    <m:r>
                      <m:rPr>
                        <m:nor/>
                      </m:rPr>
                      <a:rPr lang="pt-PT" altLang="en-US" sz="2400" baseline="-250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 - 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G</m:t>
                    </m:r>
                    <m:r>
                      <m:rPr>
                        <m:nor/>
                      </m:rPr>
                      <a:rPr lang="pt-PT" altLang="en-US" sz="2400" dirty="0" smtClean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rPr>
                      <m:t>))</m:t>
                    </m:r>
                  </m:oMath>
                </a14:m>
                <a:endParaRPr lang="pt-PT" altLang="en-US" sz="2400" b="0" dirty="0">
                  <a:solidFill>
                    <a:schemeClr val="tx1"/>
                  </a:solidFill>
                  <a:latin typeface="+mj-lt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endParaRPr lang="pt-PT" altLang="en-US" sz="2400" dirty="0">
                  <a:solidFill>
                    <a:srgbClr val="000099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endParaRPr lang="pt-PT" alt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endParaRPr lang="pt-PT" alt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47889AB-88C1-014A-8D44-8F58E1650F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149080"/>
                <a:ext cx="8784976" cy="3604064"/>
              </a:xfrm>
              <a:prstGeom prst="rect">
                <a:avLst/>
              </a:prstGeom>
              <a:blipFill>
                <a:blip r:embed="rId2"/>
                <a:stretch>
                  <a:fillRect l="-1156" t="-1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F1A472D-CD20-8A42-AB1C-2156DB21F030}"/>
                  </a:ext>
                </a:extLst>
              </p:cNvPr>
              <p:cNvSpPr/>
              <p:nvPr/>
            </p:nvSpPr>
            <p:spPr>
              <a:xfrm>
                <a:off x="323528" y="1052736"/>
                <a:ext cx="8003232" cy="3185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ct val="25000"/>
                  </a:spcAft>
                </a:pP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Let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G 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denote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the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quantity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of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public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good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and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let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and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B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denote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the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amount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of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private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good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(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money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/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composite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good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)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consumed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by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agents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A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and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B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respectively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.</a:t>
                </a:r>
                <a:endParaRPr lang="pt-PT" altLang="en-US" sz="2400" dirty="0">
                  <a:solidFill>
                    <a:srgbClr val="000099"/>
                  </a:solidFill>
                  <a:latin typeface="+mj-lt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Let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the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utility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functions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be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u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(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, G)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and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u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(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B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, G) </a:t>
                </a:r>
              </a:p>
              <a:p>
                <a:pPr>
                  <a:spcAft>
                    <a:spcPct val="25000"/>
                  </a:spcAft>
                </a:pP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and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let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the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production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function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of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the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public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good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be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implicitly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defined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by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A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+ </a:t>
                </a:r>
                <a:r>
                  <a:rPr lang="pt-PT" altLang="en-US" sz="24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y</a:t>
                </a:r>
                <a:r>
                  <a:rPr lang="pt-PT" altLang="en-US" sz="2400" baseline="-25000" dirty="0" err="1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B</a:t>
                </a:r>
                <a:r>
                  <a:rPr lang="pt-PT" altLang="en-US" sz="2400" baseline="-250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+ c(G)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PT" altLang="en-US" sz="2400" i="1" dirty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pt-PT" altLang="en-US" sz="2400" i="1" dirty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𝑦</m:t>
                        </m:r>
                      </m:e>
                    </m:acc>
                  </m:oMath>
                </a14:m>
                <a:endParaRPr lang="pt-PT" altLang="en-US" sz="2400" u="sng" dirty="0">
                  <a:solidFill>
                    <a:srgbClr val="000099"/>
                  </a:solidFill>
                  <a:latin typeface="+mj-lt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endParaRPr lang="pt-PT" altLang="en-US" sz="1200" dirty="0">
                  <a:latin typeface="+mj-lt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What’s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b="1" dirty="0" err="1">
                    <a:latin typeface="+mj-lt"/>
                    <a:cs typeface="Calibri" panose="020F0502020204030204" pitchFamily="34" charset="0"/>
                  </a:rPr>
                  <a:t>efficient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?</a:t>
                </a:r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DF1A472D-CD20-8A42-AB1C-2156DB21F0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052736"/>
                <a:ext cx="8003232" cy="3185487"/>
              </a:xfrm>
              <a:prstGeom prst="rect">
                <a:avLst/>
              </a:prstGeom>
              <a:blipFill>
                <a:blip r:embed="rId3"/>
                <a:stretch>
                  <a:fillRect l="-1270" t="-1600" b="-3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efficient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level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of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endParaRPr lang="en-US" sz="3600" dirty="0">
              <a:solidFill>
                <a:schemeClr val="bg2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47889AB-88C1-014A-8D44-8F58E1650FCB}"/>
                  </a:ext>
                </a:extLst>
              </p:cNvPr>
              <p:cNvSpPr/>
              <p:nvPr/>
            </p:nvSpPr>
            <p:spPr>
              <a:xfrm>
                <a:off x="251520" y="998016"/>
                <a:ext cx="8229600" cy="67514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1" hangingPunct="1"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FOC:</a:t>
                </a:r>
                <a:endParaRPr lang="pt-PT" altLang="en-US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PT" alt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pt-PT" alt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r>
                            <a:rPr lang="pt-PT" alt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ℒ</m:t>
                          </m:r>
                        </m:num>
                        <m:den>
                          <m:r>
                            <a:rPr lang="pt-PT" alt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PT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pt-PT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=0</m:t>
                      </m:r>
                      <m:r>
                        <a:rPr lang="pt-PT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⟺</m:t>
                      </m:r>
                      <m:f>
                        <m:fPr>
                          <m:ctrlPr>
                            <a:rPr lang="pt-PT" alt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pt-PT" alt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pt-PT" alt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pt-PT" alt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PT" alt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pt-PT" alt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altLang="en-US" sz="2400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α</m:t>
                      </m:r>
                      <m:r>
                        <a:rPr lang="pt-PT" alt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=0</m:t>
                      </m:r>
                      <m:r>
                        <a:rPr lang="pt-PT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⟺</m:t>
                      </m:r>
                      <m:f>
                        <m:fPr>
                          <m:ctrlPr>
                            <a:rPr lang="pt-PT" altLang="en-US" sz="2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pt-PT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alt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α</m:t>
                      </m:r>
                    </m:oMath>
                  </m:oMathPara>
                </a14:m>
                <a:endParaRPr lang="pt-PT" altLang="en-US" sz="24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PT" altLang="en-US" sz="2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ℒ</m:t>
                          </m:r>
                        </m:num>
                        <m:den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PT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pt-PT" altLang="en-US" sz="2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=0</m:t>
                      </m:r>
                      <m:r>
                        <a:rPr lang="pt-PT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⟺</m:t>
                      </m:r>
                      <m:r>
                        <a:rPr lang="pt-PT" alt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𝜆</m:t>
                      </m:r>
                      <m:f>
                        <m:fPr>
                          <m:ctrlPr>
                            <a:rPr lang="pt-PT" altLang="en-US" sz="2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pt-PT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PT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pt-PT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l-GR" alt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α</m:t>
                      </m:r>
                      <m:r>
                        <a:rPr lang="pt-PT" altLang="en-US" sz="24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=0</m:t>
                      </m:r>
                      <m:r>
                        <a:rPr lang="pt-PT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⟺</m:t>
                      </m:r>
                      <m:r>
                        <a:rPr lang="pt-PT" alt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𝜆</m:t>
                      </m:r>
                      <m:f>
                        <m:fPr>
                          <m:ctrlPr>
                            <a:rPr lang="pt-PT" altLang="en-US" sz="24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pt-PT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pt-PT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r>
                        <a:rPr lang="pt-PT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altLang="en-US" sz="2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α</m:t>
                      </m:r>
                    </m:oMath>
                  </m:oMathPara>
                </a14:m>
                <a:endParaRPr lang="pt-PT" alt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𝜕</m:t>
                        </m:r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ℒ</m:t>
                        </m:r>
                      </m:num>
                      <m:den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𝜕</m:t>
                        </m:r>
                        <m:r>
                          <a:rPr lang="pt-PT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den>
                    </m:f>
                    <m:r>
                      <a:rPr lang="pt-PT" altLang="en-US" sz="24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  <m:r>
                      <a:rPr lang="pt-PT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</m:t>
                    </m:r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𝜕</m:t>
                        </m:r>
                        <m:sSub>
                          <m:sSub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𝜕</m:t>
                        </m:r>
                        <m:r>
                          <a:rPr lang="pt-PT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den>
                    </m:f>
                    <m:r>
                      <a:rPr lang="pt-PT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pt-PT" alt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𝜆</m:t>
                    </m:r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𝜕</m:t>
                        </m:r>
                        <m:sSub>
                          <m:sSub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𝜕</m:t>
                        </m:r>
                        <m:r>
                          <a:rPr lang="pt-PT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den>
                    </m:f>
                    <m:r>
                      <a:rPr lang="pt-PT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alt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α</m:t>
                    </m:r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𝑑𝑐</m:t>
                        </m:r>
                      </m:num>
                      <m:den>
                        <m:r>
                          <a:rPr lang="pt-PT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den>
                    </m:f>
                    <m:r>
                      <a:rPr lang="pt-PT" altLang="en-US" sz="24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pt-PT" altLang="en-US" sz="2400" dirty="0"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</m:t>
                    </m:r>
                  </m:oMath>
                </a14:m>
                <a:r>
                  <a:rPr lang="pt-PT" altLang="en-US" sz="2400" dirty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altLang="en-US" sz="24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𝐺</m:t>
                            </m:r>
                          </m:den>
                        </m:f>
                      </m:num>
                      <m:den>
                        <m:r>
                          <m:rPr>
                            <m:sty m:val="p"/>
                          </m:rPr>
                          <a:rPr lang="el-GR" alt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α</m:t>
                        </m:r>
                      </m:den>
                    </m:f>
                    <m:r>
                      <a:rPr lang="pt-PT" altLang="en-US" sz="2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pt-PT" altLang="en-US" sz="2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𝜆</m:t>
                        </m:r>
                        <m:f>
                          <m:f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𝐺</m:t>
                            </m:r>
                          </m:den>
                        </m:f>
                      </m:num>
                      <m:den>
                        <m:r>
                          <m:rPr>
                            <m:sty m:val="p"/>
                          </m:rPr>
                          <a:rPr lang="el-GR" alt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α</m:t>
                        </m:r>
                      </m:den>
                    </m:f>
                    <m:r>
                      <a:rPr lang="pt-PT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𝑑𝑐</m:t>
                        </m:r>
                      </m:num>
                      <m:den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</m:t>
                        </m:r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𝐺</m:t>
                        </m:r>
                      </m:den>
                    </m:f>
                  </m:oMath>
                </a14:m>
                <a:endParaRPr lang="pt-PT" alt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endParaRPr lang="pt-PT" altLang="en-US" sz="1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r>
                  <a:rPr lang="pt-PT" altLang="en-US" sz="2400" dirty="0" err="1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Replacing</a:t>
                </a:r>
                <a:r>
                  <a:rPr lang="pt-PT" altLang="en-US" sz="240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2400" i="1" dirty="0">
                        <a:latin typeface="+mj-lt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α</m:t>
                    </m:r>
                  </m:oMath>
                </a14:m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from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the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first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two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first-order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</a:t>
                </a:r>
                <a:r>
                  <a:rPr lang="pt-PT" altLang="en-US" sz="2400" dirty="0" err="1">
                    <a:latin typeface="+mj-lt"/>
                    <a:cs typeface="Calibri" panose="020F0502020204030204" pitchFamily="34" charset="0"/>
                  </a:rPr>
                  <a:t>conditions</a:t>
                </a:r>
                <a:r>
                  <a:rPr lang="pt-PT" altLang="en-US" sz="2400" dirty="0">
                    <a:latin typeface="+mj-lt"/>
                    <a:cs typeface="Calibri" panose="020F0502020204030204" pitchFamily="34" charset="0"/>
                  </a:rPr>
                  <a:t> yields:</a:t>
                </a:r>
              </a:p>
              <a:p>
                <a:pPr>
                  <a:spcAft>
                    <a:spcPct val="25000"/>
                  </a:spcAft>
                </a:pPr>
                <a:endParaRPr lang="pt-PT" altLang="en-US" sz="12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𝐺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pt-PT" altLang="en-US" sz="24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𝜆</m:t>
                        </m:r>
                        <m:f>
                          <m:f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𝐺</m:t>
                            </m:r>
                          </m:den>
                        </m:f>
                      </m:num>
                      <m:den>
                        <m:r>
                          <a:rPr lang="pt-PT" altLang="en-US" sz="24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𝜆</m:t>
                        </m:r>
                        <m:f>
                          <m:fPr>
                            <m:ctrlPr>
                              <a:rPr lang="pt-PT" altLang="en-US" sz="24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𝐵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pt-PT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pt-PT" altLang="en-US" sz="24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𝑑𝑐</m:t>
                        </m:r>
                      </m:num>
                      <m:den>
                        <m:r>
                          <a:rPr lang="pt-PT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𝑑𝐺</m:t>
                        </m:r>
                      </m:den>
                    </m:f>
                  </m:oMath>
                </a14:m>
                <a:r>
                  <a:rPr lang="pt-PT" altLang="en-US" sz="2400" dirty="0"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</m:t>
                    </m:r>
                  </m:oMath>
                </a14:m>
                <a:r>
                  <a:rPr lang="pt-PT" altLang="en-US" sz="2400" dirty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altLang="en-US" sz="240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𝐺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pt-PT" alt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pt-PT" altLang="en-US" sz="24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𝐺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a:rPr lang="pt-PT" alt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pt-PT" alt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𝐵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pt-PT" alt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pt-PT" altLang="en-US" sz="24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pt-PT" altLang="en-US" sz="24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𝑑𝑐</m:t>
                        </m:r>
                      </m:num>
                      <m:den>
                        <m:r>
                          <a:rPr lang="pt-PT" altLang="en-US" sz="24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𝑑𝐺</m:t>
                        </m:r>
                      </m:den>
                    </m:f>
                  </m:oMath>
                </a14:m>
                <a:r>
                  <a:rPr lang="pt-PT" altLang="en-US" sz="2400" dirty="0"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⟺</m:t>
                    </m:r>
                  </m:oMath>
                </a14:m>
                <a:r>
                  <a:rPr lang="pt-PT" altLang="en-US" sz="2400" dirty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𝑀𝑅𝑆</m:t>
                    </m:r>
                    <m:r>
                      <a:rPr lang="pt-PT" altLang="en-US" sz="2400" b="0" i="1" baseline="-250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𝐴</m:t>
                    </m:r>
                    <m:r>
                      <a:rPr lang="pt-PT" alt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pt-PT" alt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𝑀𝑅𝑆</m:t>
                    </m:r>
                    <m:r>
                      <a:rPr lang="pt-PT" altLang="en-US" sz="2400" b="0" i="1" baseline="-250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𝐵</m:t>
                    </m:r>
                    <m:r>
                      <a:rPr lang="pt-PT" alt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pt-PT" alt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𝑀𝐶</m:t>
                    </m:r>
                  </m:oMath>
                </a14:m>
                <a:endParaRPr lang="pt-PT" altLang="en-US" sz="2400" dirty="0">
                  <a:solidFill>
                    <a:srgbClr val="000099"/>
                  </a:solidFill>
                  <a:latin typeface="+mj-lt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r>
                  <a:rPr lang="pt-PT" altLang="en-US" sz="2400" dirty="0"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				          </a:t>
                </a:r>
                <a:r>
                  <a:rPr lang="pt-PT" altLang="en-US" sz="2400" b="1" dirty="0">
                    <a:ln>
                      <a:solidFill>
                        <a:schemeClr val="accent2"/>
                      </a:solidFill>
                    </a:ln>
                    <a:solidFill>
                      <a:srgbClr val="000099"/>
                    </a:solidFill>
                    <a:latin typeface="+mj-lt"/>
                    <a:cs typeface="Calibri" panose="020F0502020204030204" pitchFamily="34" charset="0"/>
                  </a:rPr>
                  <a:t>SAMUELSON CONDITION</a:t>
                </a:r>
              </a:p>
              <a:p>
                <a:pPr>
                  <a:spcAft>
                    <a:spcPct val="25000"/>
                  </a:spcAft>
                </a:pPr>
                <a:endParaRPr lang="pt-PT" alt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spcAft>
                    <a:spcPct val="25000"/>
                  </a:spcAft>
                </a:pPr>
                <a:endParaRPr lang="pt-PT" altLang="en-US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47889AB-88C1-014A-8D44-8F58E1650F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98016"/>
                <a:ext cx="8229600" cy="6751464"/>
              </a:xfrm>
              <a:prstGeom prst="rect">
                <a:avLst/>
              </a:prstGeom>
              <a:blipFill>
                <a:blip r:embed="rId2"/>
                <a:stretch>
                  <a:fillRect l="-1080" t="-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191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efficient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level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of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44463" y="1295400"/>
            <a:ext cx="8748712" cy="40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400" dirty="0" err="1">
                <a:solidFill>
                  <a:srgbClr val="000000"/>
                </a:solidFill>
              </a:rPr>
              <a:t>example</a:t>
            </a:r>
            <a:endParaRPr lang="pt-PT" sz="2400" dirty="0">
              <a:solidFill>
                <a:srgbClr val="000000"/>
              </a:solidFill>
            </a:endParaRPr>
          </a:p>
          <a:p>
            <a:pPr marL="177800" indent="-177800">
              <a:spcAft>
                <a:spcPct val="25000"/>
              </a:spcAft>
              <a:buFontTx/>
              <a:buChar char="-"/>
            </a:pPr>
            <a:endParaRPr lang="pt-PT" sz="2400" dirty="0">
              <a:solidFill>
                <a:srgbClr val="000000"/>
              </a:solidFill>
            </a:endParaRP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lang="pt-PT" sz="2400" dirty="0" err="1">
                <a:solidFill>
                  <a:srgbClr val="000000"/>
                </a:solidFill>
              </a:rPr>
              <a:t>Demands</a:t>
            </a:r>
            <a:r>
              <a:rPr lang="pt-PT" sz="2400" dirty="0">
                <a:solidFill>
                  <a:srgbClr val="000000"/>
                </a:solidFill>
              </a:rPr>
              <a:t> for </a:t>
            </a:r>
            <a:r>
              <a:rPr lang="pt-PT" sz="2400" dirty="0" err="1">
                <a:solidFill>
                  <a:srgbClr val="000000"/>
                </a:solidFill>
              </a:rPr>
              <a:t>agents</a:t>
            </a:r>
            <a:r>
              <a:rPr lang="pt-PT" sz="2400" dirty="0">
                <a:solidFill>
                  <a:srgbClr val="000000"/>
                </a:solidFill>
              </a:rPr>
              <a:t> 1 </a:t>
            </a:r>
            <a:r>
              <a:rPr lang="pt-PT" sz="2400" dirty="0" err="1">
                <a:solidFill>
                  <a:srgbClr val="000000"/>
                </a:solidFill>
              </a:rPr>
              <a:t>and</a:t>
            </a:r>
            <a:r>
              <a:rPr lang="pt-PT" sz="2400" dirty="0">
                <a:solidFill>
                  <a:srgbClr val="000000"/>
                </a:solidFill>
              </a:rPr>
              <a:t> 2 are </a:t>
            </a:r>
            <a:r>
              <a:rPr lang="pt-PT" sz="2400" dirty="0" err="1">
                <a:solidFill>
                  <a:srgbClr val="000000"/>
                </a:solidFill>
              </a:rPr>
              <a:t>given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by</a:t>
            </a:r>
            <a:endParaRPr lang="pt-PT" sz="2400" dirty="0">
              <a:solidFill>
                <a:srgbClr val="000000"/>
              </a:solidFill>
            </a:endParaRPr>
          </a:p>
          <a:p>
            <a:pPr>
              <a:spcAft>
                <a:spcPct val="25000"/>
              </a:spcAft>
            </a:pPr>
            <a:r>
              <a:rPr lang="pt-PT" sz="2400" dirty="0">
                <a:solidFill>
                  <a:srgbClr val="000000"/>
                </a:solidFill>
              </a:rPr>
              <a:t>	P</a:t>
            </a:r>
            <a:r>
              <a:rPr lang="pt-PT" sz="2400" baseline="-25000" dirty="0">
                <a:solidFill>
                  <a:srgbClr val="000000"/>
                </a:solidFill>
              </a:rPr>
              <a:t>1</a:t>
            </a:r>
            <a:r>
              <a:rPr lang="pt-PT" sz="2400" dirty="0">
                <a:solidFill>
                  <a:srgbClr val="000000"/>
                </a:solidFill>
              </a:rPr>
              <a:t>= 5-G</a:t>
            </a:r>
          </a:p>
          <a:p>
            <a:pPr>
              <a:spcAft>
                <a:spcPct val="25000"/>
              </a:spcAft>
            </a:pPr>
            <a:r>
              <a:rPr lang="pt-PT" sz="2400" dirty="0">
                <a:solidFill>
                  <a:srgbClr val="000000"/>
                </a:solidFill>
              </a:rPr>
              <a:t>	P</a:t>
            </a:r>
            <a:r>
              <a:rPr lang="pt-PT" sz="2400" baseline="-25000" dirty="0">
                <a:solidFill>
                  <a:srgbClr val="000000"/>
                </a:solidFill>
              </a:rPr>
              <a:t>2</a:t>
            </a:r>
            <a:r>
              <a:rPr lang="pt-PT" sz="2400" dirty="0">
                <a:solidFill>
                  <a:srgbClr val="000000"/>
                </a:solidFill>
              </a:rPr>
              <a:t>=10-2G</a:t>
            </a: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rgbClr val="000000"/>
                </a:solidFill>
              </a:rPr>
              <a:t>Marginal </a:t>
            </a:r>
            <a:r>
              <a:rPr lang="pt-PT" sz="2400" dirty="0" err="1">
                <a:solidFill>
                  <a:srgbClr val="000000"/>
                </a:solidFill>
              </a:rPr>
              <a:t>cost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of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production</a:t>
            </a:r>
            <a:r>
              <a:rPr lang="pt-PT" sz="2400" dirty="0">
                <a:solidFill>
                  <a:srgbClr val="000000"/>
                </a:solidFill>
              </a:rPr>
              <a:t> </a:t>
            </a:r>
            <a:r>
              <a:rPr lang="pt-PT" sz="2400" dirty="0" err="1">
                <a:solidFill>
                  <a:srgbClr val="000000"/>
                </a:solidFill>
              </a:rPr>
              <a:t>of</a:t>
            </a:r>
            <a:r>
              <a:rPr lang="pt-PT" sz="2400" dirty="0">
                <a:solidFill>
                  <a:srgbClr val="000000"/>
                </a:solidFill>
              </a:rPr>
              <a:t> G </a:t>
            </a:r>
            <a:r>
              <a:rPr lang="pt-PT" sz="2400" dirty="0" err="1">
                <a:solidFill>
                  <a:srgbClr val="000000"/>
                </a:solidFill>
              </a:rPr>
              <a:t>is</a:t>
            </a:r>
            <a:r>
              <a:rPr lang="pt-PT" sz="2400" dirty="0">
                <a:solidFill>
                  <a:srgbClr val="000000"/>
                </a:solidFill>
              </a:rPr>
              <a:t> c’(G) = 2G</a:t>
            </a:r>
          </a:p>
          <a:p>
            <a:pPr marL="457200" indent="-457200">
              <a:spcAft>
                <a:spcPct val="25000"/>
              </a:spcAft>
              <a:buFont typeface="Arial" panose="020B0604020202020204" pitchFamily="34" charset="0"/>
              <a:buChar char="•"/>
            </a:pPr>
            <a:endParaRPr lang="pt-PT" sz="2400" dirty="0">
              <a:solidFill>
                <a:srgbClr val="000000"/>
              </a:solidFill>
            </a:endParaRPr>
          </a:p>
          <a:p>
            <a:pPr>
              <a:spcAft>
                <a:spcPct val="25000"/>
              </a:spcAft>
            </a:pPr>
            <a:r>
              <a:rPr lang="pt-PT" sz="2400" dirty="0" err="1">
                <a:solidFill>
                  <a:srgbClr val="000099"/>
                </a:solidFill>
              </a:rPr>
              <a:t>Samuelson</a:t>
            </a:r>
            <a:r>
              <a:rPr lang="pt-PT" sz="2400" dirty="0">
                <a:solidFill>
                  <a:srgbClr val="000099"/>
                </a:solidFill>
              </a:rPr>
              <a:t> </a:t>
            </a:r>
            <a:r>
              <a:rPr lang="pt-PT" sz="2400" dirty="0" err="1">
                <a:solidFill>
                  <a:srgbClr val="000099"/>
                </a:solidFill>
              </a:rPr>
              <a:t>condition</a:t>
            </a:r>
            <a:r>
              <a:rPr lang="pt-PT" sz="2400" dirty="0">
                <a:solidFill>
                  <a:srgbClr val="000099"/>
                </a:solidFill>
              </a:rPr>
              <a:t>:</a:t>
            </a:r>
            <a:r>
              <a:rPr lang="pt-PT" sz="2400" dirty="0">
                <a:solidFill>
                  <a:srgbClr val="000000"/>
                </a:solidFill>
              </a:rPr>
              <a:t> (5-G)+(10-2G)=2G </a:t>
            </a:r>
            <a:r>
              <a:rPr lang="pt-PT" sz="2400" dirty="0" err="1">
                <a:solidFill>
                  <a:srgbClr val="000000"/>
                </a:solidFill>
              </a:rPr>
              <a:t>and</a:t>
            </a:r>
            <a:r>
              <a:rPr lang="pt-PT" sz="2400" dirty="0">
                <a:solidFill>
                  <a:srgbClr val="000000"/>
                </a:solidFill>
              </a:rPr>
              <a:t> G*=3 </a:t>
            </a:r>
          </a:p>
          <a:p>
            <a:pPr>
              <a:spcAft>
                <a:spcPct val="25000"/>
              </a:spcAft>
            </a:pPr>
            <a:endParaRPr lang="pt-PT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309769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efficient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level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of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144463" y="1295400"/>
            <a:ext cx="874871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800" dirty="0" err="1">
                <a:solidFill>
                  <a:srgbClr val="000000"/>
                </a:solidFill>
              </a:rPr>
              <a:t>Samuelson</a:t>
            </a:r>
            <a:r>
              <a:rPr lang="pt-PT" sz="2800" dirty="0">
                <a:solidFill>
                  <a:srgbClr val="000000"/>
                </a:solidFill>
              </a:rPr>
              <a:t> </a:t>
            </a:r>
            <a:r>
              <a:rPr lang="pt-PT" sz="2800" dirty="0" err="1">
                <a:solidFill>
                  <a:srgbClr val="000000"/>
                </a:solidFill>
              </a:rPr>
              <a:t>condition</a:t>
            </a:r>
            <a:r>
              <a:rPr lang="pt-PT" sz="2800" dirty="0">
                <a:solidFill>
                  <a:srgbClr val="000000"/>
                </a:solidFill>
              </a:rPr>
              <a:t>: ΣMRS=MC</a:t>
            </a:r>
          </a:p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800" dirty="0">
                <a:solidFill>
                  <a:srgbClr val="000000"/>
                </a:solidFill>
              </a:rPr>
              <a:t>vertical </a:t>
            </a:r>
            <a:r>
              <a:rPr lang="pt-PT" sz="2800" dirty="0" err="1">
                <a:solidFill>
                  <a:srgbClr val="000000"/>
                </a:solidFill>
              </a:rPr>
              <a:t>aggregation</a:t>
            </a:r>
            <a:endParaRPr lang="pt-PT" sz="2800" dirty="0">
              <a:solidFill>
                <a:srgbClr val="000000"/>
              </a:solidFill>
            </a:endParaRPr>
          </a:p>
          <a:p>
            <a:pPr marL="177800" indent="-177800">
              <a:spcAft>
                <a:spcPct val="25000"/>
              </a:spcAft>
              <a:buFontTx/>
              <a:buChar char="-"/>
            </a:pPr>
            <a:endParaRPr lang="pt-PT" sz="2800" dirty="0"/>
          </a:p>
        </p:txBody>
      </p:sp>
      <p:pic>
        <p:nvPicPr>
          <p:cNvPr id="6" name="Picture 5" descr="samuelson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743200"/>
            <a:ext cx="5264150" cy="387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106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rc 2"/>
          <p:cNvSpPr>
            <a:spLocks/>
          </p:cNvSpPr>
          <p:nvPr/>
        </p:nvSpPr>
        <p:spPr bwMode="auto">
          <a:xfrm flipV="1">
            <a:off x="2627313" y="2136775"/>
            <a:ext cx="2160587" cy="3740150"/>
          </a:xfrm>
          <a:custGeom>
            <a:avLst/>
            <a:gdLst>
              <a:gd name="G0" fmla="+- 0 0 0"/>
              <a:gd name="G1" fmla="+- 21579 0 0"/>
              <a:gd name="G2" fmla="+- 21600 0 0"/>
              <a:gd name="T0" fmla="*/ 958 w 21600"/>
              <a:gd name="T1" fmla="*/ 0 h 21579"/>
              <a:gd name="T2" fmla="*/ 21600 w 21600"/>
              <a:gd name="T3" fmla="*/ 21579 h 21579"/>
              <a:gd name="T4" fmla="*/ 0 w 21600"/>
              <a:gd name="T5" fmla="*/ 21579 h 21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79" fill="none" extrusionOk="0">
                <a:moveTo>
                  <a:pt x="957" y="0"/>
                </a:moveTo>
                <a:cubicBezTo>
                  <a:pt x="12503" y="512"/>
                  <a:pt x="21600" y="10022"/>
                  <a:pt x="21600" y="21579"/>
                </a:cubicBezTo>
              </a:path>
              <a:path w="21600" h="21579" stroke="0" extrusionOk="0">
                <a:moveTo>
                  <a:pt x="957" y="0"/>
                </a:moveTo>
                <a:cubicBezTo>
                  <a:pt x="12503" y="512"/>
                  <a:pt x="21600" y="10022"/>
                  <a:pt x="21600" y="21579"/>
                </a:cubicBezTo>
                <a:lnTo>
                  <a:pt x="0" y="2157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 flipV="1">
            <a:off x="2700338" y="6381750"/>
            <a:ext cx="428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 flipV="1">
            <a:off x="2711450" y="1557338"/>
            <a:ext cx="60325" cy="4824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 flipH="1" flipV="1">
            <a:off x="4643438" y="6351588"/>
            <a:ext cx="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 flipV="1">
            <a:off x="4643438" y="3357563"/>
            <a:ext cx="0" cy="30559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2401888" y="1341438"/>
            <a:ext cx="369887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p</a:t>
            </a:r>
            <a:endParaRPr lang="en-US" sz="2800" baseline="-25000"/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6594475" y="6237288"/>
            <a:ext cx="354013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g</a:t>
            </a:r>
            <a:endParaRPr lang="en-US" sz="2800" baseline="-25000"/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4427538" y="6365875"/>
            <a:ext cx="465137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g*</a:t>
            </a:r>
            <a:endParaRPr lang="en-US" sz="2800" baseline="-25000"/>
          </a:p>
        </p:txBody>
      </p: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6480175" y="5573713"/>
            <a:ext cx="6127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D</a:t>
            </a:r>
            <a:r>
              <a:rPr lang="pt-PT" sz="2800" baseline="-25000"/>
              <a:t>A</a:t>
            </a:r>
            <a:endParaRPr lang="en-US" sz="2800" baseline="-25000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2700338" y="4508500"/>
            <a:ext cx="3671887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2771775" y="3787775"/>
            <a:ext cx="3671888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6443663" y="4638675"/>
            <a:ext cx="5873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D</a:t>
            </a:r>
            <a:r>
              <a:rPr lang="pt-PT" sz="2800" baseline="-25000"/>
              <a:t>B</a:t>
            </a:r>
            <a:endParaRPr lang="en-US" sz="2800" baseline="-25000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>
            <a:off x="2771775" y="2636838"/>
            <a:ext cx="3671888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6516688" y="3702050"/>
            <a:ext cx="8794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D</a:t>
            </a:r>
            <a:r>
              <a:rPr lang="pt-PT" sz="2800" baseline="-25000"/>
              <a:t>A+B</a:t>
            </a:r>
            <a:endParaRPr lang="en-US" sz="2800" baseline="-25000"/>
          </a:p>
        </p:txBody>
      </p:sp>
      <p:sp>
        <p:nvSpPr>
          <p:cNvPr id="82961" name="AutoShape 17"/>
          <p:cNvSpPr>
            <a:spLocks noChangeArrowheads="1"/>
          </p:cNvSpPr>
          <p:nvPr/>
        </p:nvSpPr>
        <p:spPr bwMode="auto">
          <a:xfrm>
            <a:off x="4640263" y="3281363"/>
            <a:ext cx="76200" cy="76200"/>
          </a:xfrm>
          <a:prstGeom prst="flowChartConnector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4859338" y="2276475"/>
            <a:ext cx="141922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Mg Cost</a:t>
            </a:r>
            <a:endParaRPr lang="en-US" sz="2800" baseline="-25000"/>
          </a:p>
        </p:txBody>
      </p:sp>
      <p:sp>
        <p:nvSpPr>
          <p:cNvPr id="82963" name="Line 19"/>
          <p:cNvSpPr>
            <a:spLocks noChangeShapeType="1"/>
          </p:cNvSpPr>
          <p:nvPr/>
        </p:nvSpPr>
        <p:spPr bwMode="auto">
          <a:xfrm flipH="1">
            <a:off x="2700338" y="443706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4" name="Line 20"/>
          <p:cNvSpPr>
            <a:spLocks noChangeShapeType="1"/>
          </p:cNvSpPr>
          <p:nvPr/>
        </p:nvSpPr>
        <p:spPr bwMode="auto">
          <a:xfrm flipH="1">
            <a:off x="2700338" y="5229225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5" name="Text Box 21"/>
          <p:cNvSpPr txBox="1">
            <a:spLocks noChangeArrowheads="1"/>
          </p:cNvSpPr>
          <p:nvPr/>
        </p:nvSpPr>
        <p:spPr bwMode="auto">
          <a:xfrm>
            <a:off x="2324100" y="4076700"/>
            <a:ext cx="447675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t</a:t>
            </a:r>
            <a:r>
              <a:rPr lang="pt-PT" sz="2800" baseline="-25000"/>
              <a:t>B</a:t>
            </a:r>
            <a:endParaRPr lang="en-US" sz="2800" baseline="-25000"/>
          </a:p>
        </p:txBody>
      </p:sp>
      <p:sp>
        <p:nvSpPr>
          <p:cNvPr id="82966" name="Text Box 22"/>
          <p:cNvSpPr txBox="1">
            <a:spLocks noChangeArrowheads="1"/>
          </p:cNvSpPr>
          <p:nvPr/>
        </p:nvSpPr>
        <p:spPr bwMode="auto">
          <a:xfrm>
            <a:off x="2324100" y="4868863"/>
            <a:ext cx="4730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PT" sz="2800"/>
              <a:t>t</a:t>
            </a:r>
            <a:r>
              <a:rPr lang="pt-PT" sz="2800" baseline="-25000"/>
              <a:t>A</a:t>
            </a:r>
            <a:endParaRPr lang="en-US" sz="2800" baseline="-25000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pt-PT" sz="3600" dirty="0" err="1">
                <a:solidFill>
                  <a:schemeClr val="bg2"/>
                </a:solidFill>
              </a:rPr>
              <a:t>efficient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level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of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public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good</a:t>
            </a:r>
            <a:r>
              <a:rPr lang="pt-PT" sz="3600" dirty="0">
                <a:solidFill>
                  <a:schemeClr val="bg2"/>
                </a:solidFill>
              </a:rPr>
              <a:t> </a:t>
            </a:r>
            <a:r>
              <a:rPr lang="pt-PT" sz="3600" dirty="0" err="1">
                <a:solidFill>
                  <a:schemeClr val="bg2"/>
                </a:solidFill>
              </a:rPr>
              <a:t>provision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42888" y="1371600"/>
            <a:ext cx="8748712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Aft>
                <a:spcPct val="25000"/>
              </a:spcAft>
              <a:buFontTx/>
              <a:buChar char="-"/>
            </a:pPr>
            <a:r>
              <a:rPr lang="pt-PT" sz="2800" dirty="0" err="1">
                <a:solidFill>
                  <a:srgbClr val="000000"/>
                </a:solidFill>
              </a:rPr>
              <a:t>Lindahl</a:t>
            </a:r>
            <a:r>
              <a:rPr lang="pt-PT" sz="2800" dirty="0">
                <a:solidFill>
                  <a:srgbClr val="000000"/>
                </a:solidFill>
              </a:rPr>
              <a:t> </a:t>
            </a:r>
          </a:p>
          <a:p>
            <a:pPr marL="177800" indent="-177800">
              <a:spcAft>
                <a:spcPct val="25000"/>
              </a:spcAft>
            </a:pPr>
            <a:r>
              <a:rPr lang="pt-PT" sz="2800" dirty="0">
                <a:solidFill>
                  <a:srgbClr val="000000"/>
                </a:solidFill>
              </a:rPr>
              <a:t>  </a:t>
            </a:r>
            <a:r>
              <a:rPr lang="pt-PT" sz="2800" dirty="0" err="1">
                <a:solidFill>
                  <a:srgbClr val="000000"/>
                </a:solidFill>
              </a:rPr>
              <a:t>tax-prices</a:t>
            </a:r>
            <a:endParaRPr lang="pt-P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Sylfaen"/>
        <a:ea typeface=""/>
        <a:cs typeface=""/>
      </a:majorFont>
      <a:minorFont>
        <a:latin typeface="Sylfae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12285</TotalTime>
  <Words>762</Words>
  <Application>Microsoft Macintosh PowerPoint</Application>
  <PresentationFormat>On-screen Show (4:3)</PresentationFormat>
  <Paragraphs>124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Sylfaen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 Côrte-Real</dc:creator>
  <cp:lastModifiedBy>Paulo Pamplona Corte-Real</cp:lastModifiedBy>
  <cp:revision>63</cp:revision>
  <cp:lastPrinted>2014-09-16T21:10:57Z</cp:lastPrinted>
  <dcterms:created xsi:type="dcterms:W3CDTF">2014-10-12T22:55:04Z</dcterms:created>
  <dcterms:modified xsi:type="dcterms:W3CDTF">2020-09-11T18:40:41Z</dcterms:modified>
</cp:coreProperties>
</file>